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100" d="100"/>
          <a:sy n="100" d="100"/>
        </p:scale>
        <p:origin x="1304" y="52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12" Type="http://schemas.openxmlformats.org/officeDocument/2006/relationships/image" Target="../media/image26.png"  /><Relationship Id="rId13" Type="http://schemas.openxmlformats.org/officeDocument/2006/relationships/image" Target="../media/image27.png"  /><Relationship Id="rId2" Type="http://schemas.openxmlformats.org/officeDocument/2006/relationships/image" Target="../media/image18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9.jpe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28.jpeg"  /><Relationship Id="rId5" Type="http://schemas.openxmlformats.org/officeDocument/2006/relationships/image" Target="../media/image20.png"  /><Relationship Id="rId6" Type="http://schemas.openxmlformats.org/officeDocument/2006/relationships/image" Target="../media/image22.png"  /><Relationship Id="rId7" Type="http://schemas.openxmlformats.org/officeDocument/2006/relationships/image" Target="../media/image29.png"  /><Relationship Id="rId8" Type="http://schemas.openxmlformats.org/officeDocument/2006/relationships/image" Target="../media/image3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7.png"  /><Relationship Id="rId11" Type="http://schemas.openxmlformats.org/officeDocument/2006/relationships/image" Target="../media/image38.svg"  /><Relationship Id="rId12" Type="http://schemas.openxmlformats.org/officeDocument/2006/relationships/image" Target="../media/image39.png"  /><Relationship Id="rId13" Type="http://schemas.openxmlformats.org/officeDocument/2006/relationships/image" Target="../media/image40.sv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31.jpeg"  /><Relationship Id="rId5" Type="http://schemas.openxmlformats.org/officeDocument/2006/relationships/image" Target="../media/image32.jpeg"  /><Relationship Id="rId6" Type="http://schemas.openxmlformats.org/officeDocument/2006/relationships/image" Target="../media/image33.png"  /><Relationship Id="rId7" Type="http://schemas.openxmlformats.org/officeDocument/2006/relationships/image" Target="../media/image34.jpeg"  /><Relationship Id="rId8" Type="http://schemas.openxmlformats.org/officeDocument/2006/relationships/image" Target="../media/image35.png"  /><Relationship Id="rId9" Type="http://schemas.openxmlformats.org/officeDocument/2006/relationships/image" Target="../media/image36.sv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4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5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5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6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8.png"  /><Relationship Id="rId5" Type="http://schemas.openxmlformats.org/officeDocument/2006/relationships/image" Target="../media/image67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0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68.png"  /><Relationship Id="rId5" Type="http://schemas.openxmlformats.org/officeDocument/2006/relationships/image" Target="../media/image51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1.jpeg"  /><Relationship Id="rId5" Type="http://schemas.openxmlformats.org/officeDocument/2006/relationships/image" Target="../media/image1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3.jpeg"  /><Relationship Id="rId5" Type="http://schemas.openxmlformats.org/officeDocument/2006/relationships/image" Target="../media/image1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5.jpeg"  /><Relationship Id="rId5" Type="http://schemas.openxmlformats.org/officeDocument/2006/relationships/hyperlink" Target="https://www.sedaily.com/NewsVIew/1Z3WPE3NT4" TargetMode="External" /><Relationship Id="rId6" Type="http://schemas.openxmlformats.org/officeDocument/2006/relationships/hyperlink" Target="http://www.econovill.com/news/articleView.html?idxno=364709" TargetMode="External"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9493" y="1916832"/>
            <a:ext cx="8313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일반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sz="5000" b="1" spc="-15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6705" y="3678123"/>
            <a:ext cx="71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sz="2400" b="1" dirty="0"/>
              <a:t>대중교통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광역버스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대기인원을 판별</a:t>
            </a:r>
            <a:r>
              <a:rPr lang="en-US" altLang="ko-KR" sz="2400" b="1" dirty="0"/>
              <a:t>,</a:t>
            </a:r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7504" y="1283912"/>
          <a:ext cx="5357061" cy="5431443"/>
        </p:xfrm>
        <a:graphic>
          <a:graphicData uri="http://schemas.openxmlformats.org/drawingml/2006/table">
            <a:tbl>
              <a:tblGrid>
                <a:gridCol w="616075"/>
                <a:gridCol w="1576744"/>
                <a:gridCol w="3164241"/>
              </a:tblGrid>
              <a:tr h="254155">
                <a:tc>
                  <a:txBody>
                    <a:bodyPr vert="horz" lIns="34768" tIns="9614" rIns="34768" bIns="9614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10175">
                <a:tc rowSpan="5">
                  <a:txBody>
                    <a:bodyPr vert="horz" lIns="102566" tIns="51283" rIns="102566" bIns="51283" anchor="ctr" anchorCtr="0"/>
                    <a:p>
                      <a:pPr latinLnBrk="1">
                        <a:defRPr/>
                      </a:pPr>
                      <a:r>
                        <a:rPr lang="en-US" altLang="ko-KR" sz="1100" b="1">
                          <a:latin typeface="+mj-ea"/>
                          <a:ea typeface="+mj-ea"/>
                        </a:rPr>
                        <a:t>H/W</a:t>
                      </a:r>
                      <a:endParaRPr lang="ko-KR" altLang="en-US" sz="1100" b="1">
                        <a:latin typeface="+mj-ea"/>
                        <a:ea typeface="+mj-ea"/>
                      </a:endParaRPr>
                    </a:p>
                  </a:txBody>
                  <a:tcPr marL="102566" marR="102566" marT="51283" marB="5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영상 처리를 진행하는데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필요한 연산처리를 </a:t>
                      </a:r>
                      <a:b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진행하는 컴퓨터의 역할을 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851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marL="91440" marR="91440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카메라 모듈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 정거장의 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CCTV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대신하는 구현으로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재료로서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대기인원을 측정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그 인원의 파악을 도움을 준다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3952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 쿨러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야외에서 하드웨어를 설치하는것과 더불어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여름의 기온이 높은 날씨에 측정을 진행함으로써 전자기기의 발열을 줄이기위해 이용한다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3952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배터리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보조적인 전력원을 이용한다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087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b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거치대 겸 케이스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34768" tIns="9614" rIns="34768" bIns="9614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버스정류장의 지붕 근처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또는 그와 근접한 높이에서 대중교통을 이용하는 대기인원을 측정하기위한 하드웨어이기에 그에 걸맞은 거치대를 사용한다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따라서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버스정류장 지붕에 부착형식 또는 그 거리까지 지탱해 줄수가 있는 외관을 준비한다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22255" y="147390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1771" y="5754597"/>
            <a:ext cx="2280723" cy="5369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시나리오</a:t>
            </a:r>
            <a:endParaRPr kumimoji="0" lang="ko-KR" altLang="en-US" sz="105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64" name="그룹 63"/>
          <p:cNvGrpSpPr/>
          <p:nvPr/>
        </p:nvGrpSpPr>
        <p:grpSpPr>
          <a:xfrm rot="0">
            <a:off x="281433" y="3256822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16953" y="3075187"/>
              <a:ext cx="2141317" cy="1605988"/>
            </a:xfrm>
            <a:prstGeom prst="rect">
              <a:avLst/>
            </a:prstGeom>
            <a:noFill/>
          </p:spPr>
        </p:pic>
        <p:pic>
          <p:nvPicPr>
            <p:cNvPr id="66" name="Picture 2" descr="ë¼ì¦ë² ë¦¬íì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36622" y="2293113"/>
              <a:ext cx="950990" cy="985415"/>
            </a:xfrm>
            <a:prstGeom prst="rect">
              <a:avLst/>
            </a:prstGeom>
            <a:noFill/>
          </p:spPr>
        </p:pic>
      </p:grpSp>
      <p:cxnSp>
        <p:nvCxnSpPr>
          <p:cNvPr id="68" name="직선 화살표 연결선 67"/>
          <p:cNvCxnSpPr>
            <a:stCxn id="66" idx="3"/>
            <a:endCxn id="43" idx="1"/>
          </p:cNvCxnSpPr>
          <p:nvPr/>
        </p:nvCxnSpPr>
        <p:spPr>
          <a:xfrm flipV="1">
            <a:off x="943603" y="2451865"/>
            <a:ext cx="1203192" cy="110691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cxnSp>
        <p:nvCxnSpPr>
          <p:cNvPr id="76" name="직선 화살표 연결선 75"/>
          <p:cNvCxnSpPr>
            <a:stCxn id="82" idx="3"/>
            <a:endCxn id="5" idx="1"/>
          </p:cNvCxnSpPr>
          <p:nvPr/>
        </p:nvCxnSpPr>
        <p:spPr>
          <a:xfrm flipV="1">
            <a:off x="3059041" y="2207673"/>
            <a:ext cx="408817" cy="36508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ash"/>
            <a:miter/>
            <a:tailEnd type="triangle"/>
          </a:ln>
          <a:effectLst/>
        </p:spPr>
      </p:cxnSp>
      <p:grpSp>
        <p:nvGrpSpPr>
          <p:cNvPr id="81" name="그룹 80"/>
          <p:cNvGrpSpPr/>
          <p:nvPr/>
        </p:nvGrpSpPr>
        <p:grpSpPr>
          <a:xfrm rot="0">
            <a:off x="2261116" y="2267515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/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84" name="그래픽 83" descr="클래퍼 보드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/>
          <p:cNvCxnSpPr>
            <a:endCxn id="44" idx="1"/>
          </p:cNvCxnSpPr>
          <p:nvPr/>
        </p:nvCxnSpPr>
        <p:spPr>
          <a:xfrm rot="16200000" flipH="1">
            <a:off x="7066019" y="5041314"/>
            <a:ext cx="1256220" cy="7091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headEnd type="triangle" w="med" len="med"/>
            <a:tailEnd type="triangl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2018542" y="3279378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VIDEO EDIT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pic>
        <p:nvPicPr>
          <p:cNvPr id="44" name="그림 43" descr="거리, 시계, 측면, 표지판이(가) 표시된 사진  자동 생성된 설명"/>
          <p:cNvPicPr>
            <a:picLocks noChangeAspect="1"/>
          </p:cNvPicPr>
          <p:nvPr/>
        </p:nvPicPr>
        <p:blipFill rotWithShape="1">
          <a:blip r:embed="rId8"/>
          <a:srcRect l="26300" t="17880" r="37100" b="19950"/>
          <a:stretch>
            <a:fillRect/>
          </a:stretch>
        </p:blipFill>
        <p:spPr>
          <a:xfrm>
            <a:off x="8048714" y="5446899"/>
            <a:ext cx="679419" cy="115423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216989" y="2847782"/>
            <a:ext cx="83884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prstClr val="black"/>
                </a:solidFill>
                <a:latin typeface="Times New Roman"/>
                <a:cs typeface="Times New Roman"/>
              </a:rPr>
              <a:t>Video.mp4</a:t>
            </a:r>
            <a:endParaRPr lang="en-US" altLang="ko-KR" sz="1100" b="1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5" name="그림 4" descr="시계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67858" y="1803332"/>
            <a:ext cx="605929" cy="808682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121" idx="2"/>
            <a:endCxn id="63" idx="0"/>
          </p:cNvCxnSpPr>
          <p:nvPr/>
        </p:nvCxnSpPr>
        <p:spPr>
          <a:xfrm rot="16200000" flipH="1">
            <a:off x="5174810" y="3111393"/>
            <a:ext cx="747606" cy="324485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323527" y="4596886"/>
            <a:ext cx="2523599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Real time Camera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13973" y="3194254"/>
            <a:ext cx="291778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Server(for DB)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73062" y="6142670"/>
            <a:ext cx="17996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User App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pic>
        <p:nvPicPr>
          <p:cNvPr id="121" name="그림 5" descr="그리기, 테이블, 냉장고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773083" y="2078147"/>
            <a:ext cx="1226574" cy="821685"/>
          </a:xfrm>
          <a:prstGeom prst="rect">
            <a:avLst/>
          </a:prstGeom>
        </p:spPr>
      </p:pic>
      <p:pic>
        <p:nvPicPr>
          <p:cNvPr id="122" name="그림 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971134" y="3677123"/>
            <a:ext cx="1519230" cy="872928"/>
          </a:xfrm>
          <a:prstGeom prst="rect">
            <a:avLst/>
          </a:prstGeom>
        </p:spPr>
      </p:pic>
      <p:pic>
        <p:nvPicPr>
          <p:cNvPr id="124" name="그림 17" descr="그리기, 표지판, 담장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110061" y="4509102"/>
            <a:ext cx="1099333" cy="1275556"/>
          </a:xfrm>
          <a:prstGeom prst="rect">
            <a:avLst/>
          </a:prstGeom>
        </p:spPr>
      </p:pic>
      <p:cxnSp>
        <p:nvCxnSpPr>
          <p:cNvPr id="125" name="직선 화살표 연결선 92"/>
          <p:cNvCxnSpPr>
            <a:stCxn id="122" idx="2"/>
            <a:endCxn id="124" idx="1"/>
          </p:cNvCxnSpPr>
          <p:nvPr/>
        </p:nvCxnSpPr>
        <p:spPr>
          <a:xfrm rot="16200000" flipH="1">
            <a:off x="4621991" y="4658810"/>
            <a:ext cx="596828" cy="379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6" name="그림 38" descr="그리기이(가) 표시된 사진 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528102" y="3934368"/>
            <a:ext cx="738721" cy="761168"/>
          </a:xfrm>
          <a:prstGeom prst="rect">
            <a:avLst/>
          </a:prstGeom>
        </p:spPr>
      </p:pic>
      <p:cxnSp>
        <p:nvCxnSpPr>
          <p:cNvPr id="127" name="직선 화살표 연결선 93"/>
          <p:cNvCxnSpPr>
            <a:stCxn id="124" idx="3"/>
            <a:endCxn id="126" idx="1"/>
          </p:cNvCxnSpPr>
          <p:nvPr/>
        </p:nvCxnSpPr>
        <p:spPr>
          <a:xfrm rot="5400000" flipH="1" flipV="1">
            <a:off x="5952784" y="4571560"/>
            <a:ext cx="831925" cy="318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75"/>
          <p:cNvCxnSpPr>
            <a:stCxn id="5" idx="3"/>
            <a:endCxn id="121" idx="1"/>
          </p:cNvCxnSpPr>
          <p:nvPr/>
        </p:nvCxnSpPr>
        <p:spPr>
          <a:xfrm>
            <a:off x="4073787" y="2207673"/>
            <a:ext cx="699295" cy="281316"/>
          </a:xfrm>
          <a:prstGeom prst="straightConnector1">
            <a:avLst/>
          </a:prstGeom>
          <a:noFill/>
          <a:ln w="57150" cap="flat" cmpd="sng" algn="ctr">
            <a:solidFill>
              <a:srgbClr val="000000">
                <a:alpha val="100000"/>
              </a:srgbClr>
            </a:solidFill>
            <a:prstDash val="sysDash"/>
            <a:miter/>
            <a:tailEnd type="triangle"/>
          </a:ln>
          <a:effectLst/>
        </p:spPr>
      </p:cxnSp>
      <p:sp>
        <p:nvSpPr>
          <p:cNvPr id="43" name="사각형: 둥근 모서리 42"/>
          <p:cNvSpPr/>
          <p:nvPr/>
        </p:nvSpPr>
        <p:spPr>
          <a:xfrm>
            <a:off x="2146795" y="1615871"/>
            <a:ext cx="2669769" cy="1671987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3" name="사각형: 둥근 모서리 62"/>
          <p:cNvSpPr/>
          <p:nvPr/>
        </p:nvSpPr>
        <p:spPr>
          <a:xfrm>
            <a:off x="4081112" y="3647439"/>
            <a:ext cx="3259488" cy="2107158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시나리오</a:t>
            </a:r>
            <a:endParaRPr kumimoji="0" lang="ko-KR" altLang="en-US" sz="10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0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72000" y="1473901"/>
            <a:ext cx="44937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</a:rPr>
              <a:t>- back-end</a:t>
            </a:r>
            <a:endParaRPr lang="en-US" altLang="ko-KR" sz="1400" b="1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</a:rPr>
              <a:t>1. </a:t>
            </a:r>
            <a:r>
              <a:rPr lang="ko-KR" altLang="en-US" sz="1400" b="1">
                <a:solidFill>
                  <a:prstClr val="black"/>
                </a:solidFill>
              </a:rPr>
              <a:t>영상처리 </a:t>
            </a:r>
            <a:r>
              <a:rPr lang="en-US" altLang="ko-KR" sz="1400" b="1">
                <a:solidFill>
                  <a:prstClr val="black"/>
                </a:solidFill>
              </a:rPr>
              <a:t>: </a:t>
            </a:r>
            <a:r>
              <a:rPr lang="ko-KR" altLang="en-US" sz="1400" b="1">
                <a:solidFill>
                  <a:prstClr val="black"/>
                </a:solidFill>
              </a:rPr>
              <a:t>라즈베리파이를 통해 영상처리를 해서 </a:t>
            </a:r>
            <a:r>
              <a:rPr lang="en-US" altLang="ko-KR" sz="1400" b="1">
                <a:solidFill>
                  <a:prstClr val="black"/>
                </a:solidFill>
              </a:rPr>
              <a:t>			</a:t>
            </a:r>
            <a:r>
              <a:rPr lang="ko-KR" altLang="en-US" sz="1400" b="1">
                <a:solidFill>
                  <a:prstClr val="black"/>
                </a:solidFill>
              </a:rPr>
              <a:t>사람인원 수 파악</a:t>
            </a:r>
            <a:endParaRPr lang="ko-KR" altLang="en-US" sz="1400" b="1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</a:rPr>
              <a:t>2. </a:t>
            </a:r>
            <a:r>
              <a:rPr lang="ko-KR" altLang="en-US" sz="1400" b="1">
                <a:solidFill>
                  <a:prstClr val="black"/>
                </a:solidFill>
              </a:rPr>
              <a:t>영상분석 결과 </a:t>
            </a:r>
            <a:r>
              <a:rPr lang="en-US" altLang="ko-KR" sz="1400" b="1">
                <a:solidFill>
                  <a:prstClr val="black"/>
                </a:solidFill>
              </a:rPr>
              <a:t>: </a:t>
            </a:r>
            <a:r>
              <a:rPr lang="ko-KR" altLang="en-US" sz="1400" b="1">
                <a:solidFill>
                  <a:prstClr val="black"/>
                </a:solidFill>
              </a:rPr>
              <a:t>현재 정거장 대기인원수 </a:t>
            </a:r>
            <a:r>
              <a:rPr lang="en-US" altLang="ko-KR" sz="1400" b="1">
                <a:solidFill>
                  <a:prstClr val="black"/>
                </a:solidFill>
              </a:rPr>
              <a:t>, </a:t>
            </a:r>
            <a:r>
              <a:rPr lang="ko-KR" altLang="en-US" sz="1400" b="1">
                <a:solidFill>
                  <a:prstClr val="black"/>
                </a:solidFill>
              </a:rPr>
              <a:t>측정된 시간</a:t>
            </a:r>
            <a:r>
              <a:rPr lang="en-US" altLang="ko-KR" sz="1400" b="1">
                <a:solidFill>
                  <a:prstClr val="black"/>
                </a:solidFill>
              </a:rPr>
              <a:t>, </a:t>
            </a:r>
            <a:r>
              <a:rPr lang="ko-KR" altLang="en-US" sz="1400" b="1">
                <a:solidFill>
                  <a:prstClr val="black"/>
                </a:solidFill>
              </a:rPr>
              <a:t>해당 정류장의 </a:t>
            </a:r>
            <a:r>
              <a:rPr lang="en-US" altLang="ko-KR" sz="1400" b="1">
                <a:solidFill>
                  <a:prstClr val="black"/>
                </a:solidFill>
              </a:rPr>
              <a:t>ID</a:t>
            </a:r>
            <a:r>
              <a:rPr lang="ko-KR" altLang="en-US" sz="1400" b="1">
                <a:solidFill>
                  <a:prstClr val="black"/>
                </a:solidFill>
              </a:rPr>
              <a:t>를 서버 데이터 베이스에 저장</a:t>
            </a:r>
            <a:endParaRPr lang="ko-KR" altLang="en-US" sz="1400" b="1">
              <a:solidFill>
                <a:prstClr val="black"/>
              </a:solidFill>
            </a:endParaRPr>
          </a:p>
          <a:p>
            <a:pPr lvl="0">
              <a:defRPr/>
            </a:pPr>
            <a:endParaRPr lang="ko-KR" altLang="en-US" sz="1400" b="1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</a:rPr>
              <a:t>- front-end</a:t>
            </a:r>
            <a:endParaRPr lang="en-US" altLang="ko-KR" sz="1400" b="1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</a:rPr>
              <a:t>1. </a:t>
            </a:r>
            <a:r>
              <a:rPr lang="ko-KR" altLang="en-US" sz="1400" b="1">
                <a:solidFill>
                  <a:prstClr val="black"/>
                </a:solidFill>
              </a:rPr>
              <a:t>데이터 요청</a:t>
            </a:r>
            <a:r>
              <a:rPr lang="en-US" altLang="ko-KR" sz="1400" b="1">
                <a:solidFill>
                  <a:prstClr val="black"/>
                </a:solidFill>
              </a:rPr>
              <a:t>(</a:t>
            </a:r>
            <a:r>
              <a:rPr lang="ko-KR" altLang="en-US" sz="1400" b="1">
                <a:solidFill>
                  <a:prstClr val="black"/>
                </a:solidFill>
              </a:rPr>
              <a:t>서버</a:t>
            </a:r>
            <a:r>
              <a:rPr lang="en-US" altLang="ko-KR" sz="1400" b="1">
                <a:solidFill>
                  <a:prstClr val="black"/>
                </a:solidFill>
              </a:rPr>
              <a:t>) : </a:t>
            </a:r>
            <a:r>
              <a:rPr lang="ko-KR" altLang="en-US" sz="1400" b="1">
                <a:solidFill>
                  <a:prstClr val="black"/>
                </a:solidFill>
              </a:rPr>
              <a:t>영상처리한 사람의 인원 수 정보 </a:t>
            </a:r>
            <a:r>
              <a:rPr lang="en-US" altLang="ko-KR" sz="1400" b="1">
                <a:solidFill>
                  <a:prstClr val="black"/>
                </a:solidFill>
              </a:rPr>
              <a:t>			      </a:t>
            </a:r>
            <a:r>
              <a:rPr lang="ko-KR" altLang="en-US" sz="1400" b="1">
                <a:solidFill>
                  <a:prstClr val="black"/>
                </a:solidFill>
              </a:rPr>
              <a:t>데이터 요청</a:t>
            </a:r>
            <a:endParaRPr lang="ko-KR" altLang="en-US" sz="1400" b="1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</a:rPr>
              <a:t>2. </a:t>
            </a:r>
            <a:r>
              <a:rPr lang="ko-KR" altLang="en-US" sz="1400" b="1">
                <a:solidFill>
                  <a:prstClr val="black"/>
                </a:solidFill>
              </a:rPr>
              <a:t>데이터 전달</a:t>
            </a:r>
            <a:r>
              <a:rPr lang="en-US" altLang="ko-KR" sz="1400" b="1">
                <a:solidFill>
                  <a:prstClr val="black"/>
                </a:solidFill>
              </a:rPr>
              <a:t>(</a:t>
            </a:r>
            <a:r>
              <a:rPr lang="ko-KR" altLang="en-US" sz="1400" b="1">
                <a:solidFill>
                  <a:prstClr val="black"/>
                </a:solidFill>
              </a:rPr>
              <a:t>라즈베리파이</a:t>
            </a:r>
            <a:r>
              <a:rPr lang="en-US" altLang="ko-KR" sz="1400" b="1">
                <a:solidFill>
                  <a:prstClr val="black"/>
                </a:solidFill>
              </a:rPr>
              <a:t>) : </a:t>
            </a:r>
            <a:r>
              <a:rPr lang="ko-KR" altLang="en-US" sz="1400" b="1">
                <a:solidFill>
                  <a:prstClr val="black"/>
                </a:solidFill>
              </a:rPr>
              <a:t>요청한 데이터 서버로 전달</a:t>
            </a:r>
            <a:endParaRPr lang="ko-KR" altLang="en-US" sz="1400" b="1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</a:rPr>
              <a:t>3. </a:t>
            </a:r>
            <a:r>
              <a:rPr lang="ko-KR" altLang="en-US" sz="1400" b="1">
                <a:solidFill>
                  <a:prstClr val="black"/>
                </a:solidFill>
              </a:rPr>
              <a:t>데이터 요청</a:t>
            </a:r>
            <a:r>
              <a:rPr lang="en-US" altLang="ko-KR" sz="1400" b="1">
                <a:solidFill>
                  <a:prstClr val="black"/>
                </a:solidFill>
              </a:rPr>
              <a:t>(</a:t>
            </a:r>
            <a:r>
              <a:rPr lang="ko-KR" altLang="en-US" sz="1400" b="1">
                <a:solidFill>
                  <a:prstClr val="black"/>
                </a:solidFill>
              </a:rPr>
              <a:t>앱</a:t>
            </a:r>
            <a:r>
              <a:rPr lang="en-US" altLang="ko-KR" sz="1400" b="1">
                <a:solidFill>
                  <a:prstClr val="black"/>
                </a:solidFill>
              </a:rPr>
              <a:t>) : </a:t>
            </a:r>
            <a:r>
              <a:rPr lang="ko-KR" altLang="en-US" sz="1400" b="1">
                <a:solidFill>
                  <a:prstClr val="black"/>
                </a:solidFill>
              </a:rPr>
              <a:t>서버에 있는 데이터를 앱에서 요청</a:t>
            </a:r>
            <a:endParaRPr lang="ko-KR" altLang="en-US" sz="1400" b="1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</a:rPr>
              <a:t>4. </a:t>
            </a:r>
            <a:r>
              <a:rPr lang="ko-KR" altLang="en-US" sz="1400" b="1">
                <a:solidFill>
                  <a:prstClr val="black"/>
                </a:solidFill>
              </a:rPr>
              <a:t>데이터 전달</a:t>
            </a:r>
            <a:r>
              <a:rPr lang="en-US" altLang="ko-KR" sz="1400" b="1">
                <a:solidFill>
                  <a:prstClr val="black"/>
                </a:solidFill>
              </a:rPr>
              <a:t>(</a:t>
            </a:r>
            <a:r>
              <a:rPr lang="ko-KR" altLang="en-US" sz="1400" b="1">
                <a:solidFill>
                  <a:prstClr val="black"/>
                </a:solidFill>
              </a:rPr>
              <a:t>서버</a:t>
            </a:r>
            <a:r>
              <a:rPr lang="en-US" altLang="ko-KR" sz="1400" b="1">
                <a:solidFill>
                  <a:prstClr val="black"/>
                </a:solidFill>
              </a:rPr>
              <a:t>) : </a:t>
            </a:r>
            <a:r>
              <a:rPr lang="ko-KR" altLang="en-US" sz="1400" b="1">
                <a:solidFill>
                  <a:prstClr val="black"/>
                </a:solidFill>
              </a:rPr>
              <a:t>데이터를 앱으로 전달</a:t>
            </a:r>
            <a:endParaRPr lang="ko-KR" altLang="en-US" sz="1400" b="1">
              <a:solidFill>
                <a:prstClr val="black"/>
              </a:solidFill>
            </a:endParaRPr>
          </a:p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16953" y="3075187"/>
              <a:ext cx="2141317" cy="1605988"/>
            </a:xfrm>
            <a:prstGeom prst="rect">
              <a:avLst/>
            </a:prstGeom>
            <a:noFill/>
          </p:spPr>
        </p:pic>
        <p:pic>
          <p:nvPicPr>
            <p:cNvPr id="18" name="Picture 2" descr="ë¼ì¦ë² ë¦¬íì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36622" y="2293113"/>
              <a:ext cx="950990" cy="985415"/>
            </a:xfrm>
            <a:prstGeom prst="rect">
              <a:avLst/>
            </a:prstGeom>
            <a:noFill/>
          </p:spPr>
        </p:pic>
      </p:grpSp>
      <p:cxnSp>
        <p:nvCxnSpPr>
          <p:cNvPr id="34" name="직선 화살표 연결선 33"/>
          <p:cNvCxnSpPr>
            <a:stCxn id="17" idx="3"/>
          </p:cNvCxnSpPr>
          <p:nvPr/>
        </p:nvCxnSpPr>
        <p:spPr>
          <a:xfrm>
            <a:off x="1491229" y="2327909"/>
            <a:ext cx="658683" cy="5472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cxnSp>
        <p:nvCxnSpPr>
          <p:cNvPr id="35" name="직선 화살표 연결선 34"/>
          <p:cNvCxnSpPr/>
          <p:nvPr/>
        </p:nvCxnSpPr>
        <p:spPr>
          <a:xfrm>
            <a:off x="2258094" y="4416669"/>
            <a:ext cx="1359367" cy="747632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ysDot"/>
            <a:miter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  자동 생성된 설명"/>
          <p:cNvPicPr>
            <a:picLocks noChangeAspect="1"/>
          </p:cNvPicPr>
          <p:nvPr/>
        </p:nvPicPr>
        <p:blipFill rotWithShape="1">
          <a:blip r:embed="rId6"/>
          <a:srcRect l="26300" t="17880" r="37100" b="19950"/>
          <a:stretch>
            <a:fillRect/>
          </a:stretch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3909" y="1593543"/>
            <a:ext cx="148214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실시간 영상처리</a:t>
            </a:r>
            <a:endParaRPr lang="ko-KR" altLang="en-US" sz="1400" b="1"/>
          </a:p>
        </p:txBody>
      </p:sp>
      <p:sp>
        <p:nvSpPr>
          <p:cNvPr id="33" name="TextBox 32"/>
          <p:cNvSpPr txBox="1"/>
          <p:nvPr/>
        </p:nvSpPr>
        <p:spPr>
          <a:xfrm>
            <a:off x="2207996" y="2551489"/>
            <a:ext cx="22389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서버</a:t>
            </a:r>
            <a:r>
              <a:rPr lang="en-US" altLang="ko-KR" sz="1400" b="1"/>
              <a:t>(</a:t>
            </a:r>
            <a:r>
              <a:rPr lang="ko-KR" altLang="en-US" sz="1400" b="1"/>
              <a:t>데이터 베이스</a:t>
            </a:r>
            <a:r>
              <a:rPr lang="en-US" altLang="ko-KR" sz="1400" b="1"/>
              <a:t>)</a:t>
            </a:r>
            <a:r>
              <a:rPr lang="ko-KR" altLang="en-US" sz="1400" b="1"/>
              <a:t> 구축</a:t>
            </a:r>
            <a:endParaRPr lang="ko-KR" altLang="en-US" sz="1400" b="1"/>
          </a:p>
        </p:txBody>
      </p:sp>
      <p:sp>
        <p:nvSpPr>
          <p:cNvPr id="36" name="TextBox 35"/>
          <p:cNvSpPr txBox="1"/>
          <p:nvPr/>
        </p:nvSpPr>
        <p:spPr>
          <a:xfrm>
            <a:off x="2005621" y="5353438"/>
            <a:ext cx="16045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사용사 </a:t>
            </a:r>
            <a:r>
              <a:rPr lang="en-US" altLang="ko-KR" sz="1400" b="1"/>
              <a:t>Application</a:t>
            </a:r>
            <a:endParaRPr lang="ko-KR" altLang="en-US" sz="1400" b="1"/>
          </a:p>
        </p:txBody>
      </p:sp>
      <p:pic>
        <p:nvPicPr>
          <p:cNvPr id="58" name="그림 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16398" y="3682999"/>
            <a:ext cx="1162227" cy="667798"/>
          </a:xfrm>
          <a:prstGeom prst="rect">
            <a:avLst/>
          </a:prstGeom>
        </p:spPr>
      </p:pic>
      <p:pic>
        <p:nvPicPr>
          <p:cNvPr id="59" name="그림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48683" y="3002247"/>
            <a:ext cx="1082939" cy="599504"/>
          </a:xfrm>
          <a:prstGeom prst="rect">
            <a:avLst/>
          </a:prstGeom>
        </p:spPr>
      </p:pic>
      <p:sp>
        <p:nvSpPr>
          <p:cNvPr id="19" name="사각형: 둥근 모서리 18"/>
          <p:cNvSpPr/>
          <p:nvPr/>
        </p:nvSpPr>
        <p:spPr>
          <a:xfrm>
            <a:off x="1575106" y="2945285"/>
            <a:ext cx="1482143" cy="1384688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</a:t>
            </a:r>
            <a:r>
              <a:rPr kumimoji="0" lang="en-US" altLang="ko-KR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센서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89E1B0-92FD-4184-9249-F42C15108DB7}"/>
              </a:ext>
            </a:extLst>
          </p:cNvPr>
          <p:cNvSpPr/>
          <p:nvPr/>
        </p:nvSpPr>
        <p:spPr>
          <a:xfrm>
            <a:off x="229661" y="152774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4E90E-E370-4B7B-8E5E-404B1FA79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9410">
            <a:off x="1287561" y="4606749"/>
            <a:ext cx="1760811" cy="1760811"/>
          </a:xfrm>
          <a:prstGeom prst="rect">
            <a:avLst/>
          </a:prstGeom>
        </p:spPr>
      </p:pic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08944DB-9CF5-4961-99B2-96A0C0E26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0" y="2436827"/>
            <a:ext cx="2326579" cy="1744934"/>
          </a:xfrm>
          <a:prstGeom prst="rect">
            <a:avLst/>
          </a:prstGeom>
        </p:spPr>
      </p:pic>
      <p:pic>
        <p:nvPicPr>
          <p:cNvPr id="17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BA865328-3522-4556-93CB-097F0DE9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8178">
            <a:off x="394906" y="2231957"/>
            <a:ext cx="718031" cy="5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243CAE7-92C8-4C59-A585-0FA7DA66E263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H="1">
            <a:off x="531953" y="4003091"/>
            <a:ext cx="1179646" cy="7046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나이프이(가) 표시된 사진&#10;&#10;자동 생성된 설명">
            <a:extLst>
              <a:ext uri="{FF2B5EF4-FFF2-40B4-BE49-F238E27FC236}">
                <a16:creationId xmlns:a16="http://schemas.microsoft.com/office/drawing/2014/main" id="{B33E4B38-5EAD-42AF-97BC-162562757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2780" y="1910494"/>
            <a:ext cx="2018773" cy="1744934"/>
          </a:xfrm>
          <a:prstGeom prst="rect">
            <a:avLst/>
          </a:prstGeom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1DF6C96-8CF3-462A-93AA-C85F8C6C605A}"/>
              </a:ext>
            </a:extLst>
          </p:cNvPr>
          <p:cNvCxnSpPr>
            <a:cxnSpLocks/>
            <a:stCxn id="38" idx="2"/>
            <a:endCxn id="5" idx="3"/>
          </p:cNvCxnSpPr>
          <p:nvPr/>
        </p:nvCxnSpPr>
        <p:spPr>
          <a:xfrm rot="5400000" flipH="1">
            <a:off x="4147981" y="2091243"/>
            <a:ext cx="346134" cy="2782237"/>
          </a:xfrm>
          <a:prstGeom prst="bentConnector4">
            <a:avLst>
              <a:gd name="adj1" fmla="val -66044"/>
              <a:gd name="adj2" fmla="val 68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C5985F6-AA4D-4650-95F5-F242A41591ED}"/>
              </a:ext>
            </a:extLst>
          </p:cNvPr>
          <p:cNvSpPr txBox="1"/>
          <p:nvPr/>
        </p:nvSpPr>
        <p:spPr>
          <a:xfrm>
            <a:off x="983895" y="2154959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Raspberry PI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555BB1-C795-41B6-879C-953E69317C96}"/>
              </a:ext>
            </a:extLst>
          </p:cNvPr>
          <p:cNvSpPr txBox="1"/>
          <p:nvPr/>
        </p:nvSpPr>
        <p:spPr>
          <a:xfrm>
            <a:off x="5710609" y="1975162"/>
            <a:ext cx="289383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Potable Charge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293177-8DAA-42AD-A99F-C0B0F731F2E2}"/>
              </a:ext>
            </a:extLst>
          </p:cNvPr>
          <p:cNvSpPr txBox="1"/>
          <p:nvPr/>
        </p:nvSpPr>
        <p:spPr>
          <a:xfrm>
            <a:off x="2207222" y="4600875"/>
            <a:ext cx="278811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Camera Module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50" name="그래픽 49" descr="그룹">
            <a:extLst>
              <a:ext uri="{FF2B5EF4-FFF2-40B4-BE49-F238E27FC236}">
                <a16:creationId xmlns:a16="http://schemas.microsoft.com/office/drawing/2014/main" id="{C7415270-F381-4FD2-8840-E4DAA972D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3812" y="4854333"/>
            <a:ext cx="1425848" cy="1425848"/>
          </a:xfrm>
          <a:prstGeom prst="rect">
            <a:avLst/>
          </a:prstGeom>
        </p:spPr>
      </p:pic>
      <p:pic>
        <p:nvPicPr>
          <p:cNvPr id="51" name="그래픽 50" descr="그룹">
            <a:extLst>
              <a:ext uri="{FF2B5EF4-FFF2-40B4-BE49-F238E27FC236}">
                <a16:creationId xmlns:a16="http://schemas.microsoft.com/office/drawing/2014/main" id="{51FE8A7E-1452-43F6-AF0B-D1F0132DA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6860" y="4854333"/>
            <a:ext cx="1425848" cy="1425848"/>
          </a:xfrm>
          <a:prstGeom prst="rect">
            <a:avLst/>
          </a:prstGeom>
        </p:spPr>
      </p:pic>
      <p:pic>
        <p:nvPicPr>
          <p:cNvPr id="53" name="그래픽 52" descr="기호">
            <a:extLst>
              <a:ext uri="{FF2B5EF4-FFF2-40B4-BE49-F238E27FC236}">
                <a16:creationId xmlns:a16="http://schemas.microsoft.com/office/drawing/2014/main" id="{8090ECCD-1698-4E0C-8609-27D42F17C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1133" y="4527764"/>
            <a:ext cx="1031630" cy="1031630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3EEBCA6-CF91-4C67-87C1-C6C958685421}"/>
              </a:ext>
            </a:extLst>
          </p:cNvPr>
          <p:cNvCxnSpPr>
            <a:cxnSpLocks/>
          </p:cNvCxnSpPr>
          <p:nvPr/>
        </p:nvCxnSpPr>
        <p:spPr>
          <a:xfrm>
            <a:off x="8006948" y="5123179"/>
            <a:ext cx="0" cy="872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래픽 56" descr="버스">
            <a:extLst>
              <a:ext uri="{FF2B5EF4-FFF2-40B4-BE49-F238E27FC236}">
                <a16:creationId xmlns:a16="http://schemas.microsoft.com/office/drawing/2014/main" id="{2E121EE3-F31A-4DE5-97CC-06E31EB383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3604" y="4708372"/>
            <a:ext cx="426689" cy="426689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615EE3-2BC0-4C04-8214-6C56F412E698}"/>
              </a:ext>
            </a:extLst>
          </p:cNvPr>
          <p:cNvCxnSpPr>
            <a:cxnSpLocks/>
          </p:cNvCxnSpPr>
          <p:nvPr/>
        </p:nvCxnSpPr>
        <p:spPr>
          <a:xfrm>
            <a:off x="3601277" y="5062540"/>
            <a:ext cx="1642535" cy="504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CADDE5F-3389-4D8E-9B14-7B2897AB15FD}"/>
              </a:ext>
            </a:extLst>
          </p:cNvPr>
          <p:cNvSpPr txBox="1"/>
          <p:nvPr/>
        </p:nvSpPr>
        <p:spPr>
          <a:xfrm>
            <a:off x="5165143" y="6008062"/>
            <a:ext cx="31128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People Counting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40A16-C755-47A8-8BA3-14F795DAA6CA}"/>
              </a:ext>
            </a:extLst>
          </p:cNvPr>
          <p:cNvSpPr/>
          <p:nvPr/>
        </p:nvSpPr>
        <p:spPr>
          <a:xfrm>
            <a:off x="755576" y="154140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altLang="ko-KR" sz="1600" b="1" dirty="0"/>
            </a:br>
            <a:r>
              <a:rPr lang="en-US" altLang="ko-KR" sz="1600" b="1" dirty="0"/>
              <a:t>  VED_LINE INT(2)</a:t>
            </a:r>
          </a:p>
          <a:p>
            <a:r>
              <a:rPr lang="en-US" altLang="ko-KR" sz="1600" b="1" dirty="0"/>
              <a:t>  VED_BUSSTA VARCHAR(10)</a:t>
            </a:r>
          </a:p>
          <a:p>
            <a:r>
              <a:rPr lang="en-US" altLang="ko-KR" sz="1600" b="1" dirty="0"/>
              <a:t>  VED_NOW DATE </a:t>
            </a:r>
          </a:p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6ABA17-F9B5-46B7-ACD6-21438D30E2BF}"/>
              </a:ext>
            </a:extLst>
          </p:cNvPr>
          <p:cNvSpPr/>
          <p:nvPr/>
        </p:nvSpPr>
        <p:spPr>
          <a:xfrm>
            <a:off x="3016084" y="4293093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/>
              <a:t>Role_Line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Role_Bus_id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Role_Now</a:t>
            </a:r>
            <a:r>
              <a:rPr lang="en-US" altLang="ko-KR" b="1" dirty="0"/>
              <a:t> Date</a:t>
            </a:r>
            <a:endParaRPr lang="ko-KR" altLang="en-US" b="1" dirty="0"/>
          </a:p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C3B5E4-EAA1-49F9-8B94-E98DC54E3AB0}"/>
              </a:ext>
            </a:extLst>
          </p:cNvPr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</a:t>
            </a:r>
            <a:r>
              <a:rPr lang="en-US" altLang="ko-KR" sz="1600" b="1" dirty="0">
                <a:solidFill>
                  <a:prstClr val="black"/>
                </a:solidFill>
              </a:rPr>
              <a:t>   INT(2)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user_busstop</a:t>
            </a:r>
            <a:r>
              <a:rPr lang="en-US" altLang="ko-KR" sz="1600" b="1" dirty="0">
                <a:solidFill>
                  <a:prstClr val="black"/>
                </a:solidFill>
              </a:rPr>
              <a:t>   VARCHAR(10)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user_count</a:t>
            </a:r>
            <a:r>
              <a:rPr lang="en-US" altLang="ko-KR" sz="1600" b="1" dirty="0">
                <a:solidFill>
                  <a:prstClr val="black"/>
                </a:solidFill>
              </a:rPr>
              <a:t>   INT(1)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2EA3-A02B-4C5A-803F-6AD7E86AB389}"/>
              </a:ext>
            </a:extLst>
          </p:cNvPr>
          <p:cNvSpPr txBox="1"/>
          <p:nvPr/>
        </p:nvSpPr>
        <p:spPr>
          <a:xfrm>
            <a:off x="60335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Raspberry Pi</a:t>
            </a:r>
            <a:endParaRPr lang="ko-KR" altLang="en-US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6E60106-F55D-44CB-9C64-2D9D67BCA596}"/>
              </a:ext>
            </a:extLst>
          </p:cNvPr>
          <p:cNvCxnSpPr/>
          <p:nvPr/>
        </p:nvCxnSpPr>
        <p:spPr>
          <a:xfrm rot="16200000" flipH="1">
            <a:off x="1619672" y="4077072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287BEE6-1C12-47ED-B615-8621FF9279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408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8EB8B2-7D2C-4F4F-966B-BB7D76F8380B}"/>
              </a:ext>
            </a:extLst>
          </p:cNvPr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14F60E-BBCA-4D28-9AAD-858C6452DEA3}"/>
              </a:ext>
            </a:extLst>
          </p:cNvPr>
          <p:cNvSpPr txBox="1"/>
          <p:nvPr/>
        </p:nvSpPr>
        <p:spPr>
          <a:xfrm>
            <a:off x="3825773" y="3939151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 Role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377314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0"/>
              </a:rPr>
              <a:t>메뉴구성도</a:t>
            </a:r>
            <a:endParaRPr lang="en-US" altLang="ko-KR" sz="2000" b="1">
              <a:ln w="0"/>
            </a:endParaRPr>
          </a:p>
        </p:txBody>
      </p:sp>
      <p:sp>
        <p:nvSpPr>
          <p:cNvPr id="14" name="바닥글 개체 틀 11"/>
          <p:cNvSpPr txBox="1"/>
          <p:nvPr/>
        </p:nvSpPr>
        <p:spPr>
          <a:xfrm>
            <a:off x="3181350" y="65087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pic>
        <p:nvPicPr>
          <p:cNvPr id="33" name="그림 2" descr="어두운, 표지판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550" y="2029107"/>
            <a:ext cx="8886899" cy="3718069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AWS(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4" name="Rectangle 41">
            <a:extLst>
              <a:ext uri="{FF2B5EF4-FFF2-40B4-BE49-F238E27FC236}">
                <a16:creationId xmlns:a16="http://schemas.microsoft.com/office/drawing/2014/main" id="{B0551889-7332-464B-97E8-96931067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서버에서 앱으로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F2B04C14-C938-4A9F-B5B3-4A8CA1385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42" y="5476899"/>
            <a:ext cx="410721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IoT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3" name="Text Box 59">
            <a:extLst>
              <a:ext uri="{FF2B5EF4-FFF2-40B4-BE49-F238E27FC236}">
                <a16:creationId xmlns:a16="http://schemas.microsoft.com/office/drawing/2014/main" id="{62150995-AFBA-45CE-8676-4C4AEB34F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77859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그 시각을 서버에서 앱으로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2" name="사각형: 위쪽 모서리의 한쪽은 둥글고 다른 한쪽은 잘림 1">
            <a:extLst>
              <a:ext uri="{FF2B5EF4-FFF2-40B4-BE49-F238E27FC236}">
                <a16:creationId xmlns:a16="http://schemas.microsoft.com/office/drawing/2014/main" id="{A814B405-F18E-4270-8E81-540943EAB9C4}"/>
              </a:ext>
            </a:extLst>
          </p:cNvPr>
          <p:cNvSpPr/>
          <p:nvPr/>
        </p:nvSpPr>
        <p:spPr>
          <a:xfrm>
            <a:off x="1370913" y="3877595"/>
            <a:ext cx="1439861" cy="755584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영상처리한 정보를 </a:t>
            </a:r>
            <a:r>
              <a:rPr lang="ko-KR" altLang="en-US" sz="1000" b="1" kern="0" dirty="0" err="1">
                <a:latin typeface="맑은 고딕" pitchFamily="50" charset="-127"/>
              </a:rPr>
              <a:t>라즈베리파이를</a:t>
            </a:r>
            <a:r>
              <a:rPr lang="ko-KR" altLang="en-US" sz="1000" b="1" kern="0" dirty="0">
                <a:latin typeface="맑은 고딕" pitchFamily="50" charset="-127"/>
              </a:rPr>
              <a:t> 통해 받는다</a:t>
            </a:r>
            <a:r>
              <a:rPr lang="en-US" altLang="ko-KR" sz="1000" b="1" kern="0" dirty="0">
                <a:latin typeface="맑은 고딕" pitchFamily="50" charset="-127"/>
              </a:rPr>
              <a:t>.</a:t>
            </a:r>
          </a:p>
          <a:p>
            <a:pPr algn="ctr"/>
            <a:endParaRPr lang="ko-KR" altLang="en-US" sz="1600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728" y="4545516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5CBAA70E-A70C-4ED5-8B7F-B7A63F118FF4}"/>
              </a:ext>
            </a:extLst>
          </p:cNvPr>
          <p:cNvSpPr/>
          <p:nvPr/>
        </p:nvSpPr>
        <p:spPr>
          <a:xfrm>
            <a:off x="1102348" y="312040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 err="1">
                <a:latin typeface="맑은 고딕" pitchFamily="50" charset="-127"/>
              </a:rPr>
              <a:t>Xshell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을 이용한 </a:t>
            </a:r>
            <a:r>
              <a:rPr lang="en-US" altLang="ko-KR" sz="1000" b="1" kern="0" dirty="0">
                <a:latin typeface="맑은 고딕" pitchFamily="50" charset="-127"/>
              </a:rPr>
              <a:t>Apache </a:t>
            </a:r>
            <a:r>
              <a:rPr lang="ko-KR" altLang="en-US" sz="1000" b="1" kern="0" dirty="0">
                <a:latin typeface="맑은 고딕" pitchFamily="50" charset="-127"/>
              </a:rPr>
              <a:t>서버 구축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/>
              </a:tblGrid>
              <a:tr h="36964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  <a:endParaRPr lang="ko-KR" altLang="en-US" sz="1100" b="1">
                        <a:solidFill>
                          <a:srgbClr val="3b5aa8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</a:tr>
              <a:tr h="5006915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9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9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6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 Box 62"/>
          <p:cNvSpPr txBox="1">
            <a:spLocks noChangeArrowheads="1"/>
          </p:cNvSpPr>
          <p:nvPr/>
        </p:nvSpPr>
        <p:spPr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&lt;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어플리케이션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&gt;</a:t>
            </a:r>
            <a:endParaRPr lang="en-US" altLang="ko-KR" sz="10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8" name="AutoShape 85"/>
          <p:cNvSpPr>
            <a:spLocks noChangeArrowheads="1"/>
          </p:cNvSpPr>
          <p:nvPr/>
        </p:nvSpPr>
        <p:spPr>
          <a:xfrm>
            <a:off x="424356" y="1862807"/>
            <a:ext cx="8180092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1000">
              <a:ln w="1270">
                <a:solidFill>
                  <a:schemeClr val="tx1"/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4715" y="4419600"/>
            <a:ext cx="945341" cy="321451"/>
          </a:xfrm>
          <a:prstGeom prst="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어플 실행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 descr="전자기기, 그리기, 컴퓨터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9038" y="3903019"/>
            <a:ext cx="779656" cy="1246352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 rot="0">
            <a:off x="896038" y="2006134"/>
            <a:ext cx="2024962" cy="1737613"/>
            <a:chOff x="769038" y="1951975"/>
            <a:chExt cx="2024962" cy="1737613"/>
          </a:xfrm>
        </p:grpSpPr>
        <p:pic>
          <p:nvPicPr>
            <p:cNvPr id="6" name="그림 5" descr="그리기이(가) 표시된 사진  자동 생성된 설명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48694" y="2181610"/>
              <a:ext cx="586128" cy="732660"/>
            </a:xfrm>
            <a:prstGeom prst="rect">
              <a:avLst/>
            </a:prstGeom>
          </p:spPr>
        </p:pic>
        <p:sp>
          <p:nvSpPr>
            <p:cNvPr id="7" name="구름 6"/>
            <p:cNvSpPr/>
            <p:nvPr/>
          </p:nvSpPr>
          <p:spPr>
            <a:xfrm>
              <a:off x="769038" y="1951975"/>
              <a:ext cx="2024962" cy="1737613"/>
            </a:xfrm>
            <a:custGeom>
              <a:avLst/>
              <a:gdLst>
                <a:gd name="connsiteX0" fmla="*/ 182809 w 2024962"/>
                <a:gd name="connsiteY0" fmla="*/ 577997 h 1737613"/>
                <a:gd name="connsiteX1" fmla="*/ 263573 w 2024962"/>
                <a:gd name="connsiteY1" fmla="*/ 277816 h 1737613"/>
                <a:gd name="connsiteX2" fmla="*/ 656472 w 2024962"/>
                <a:gd name="connsiteY2" fmla="*/ 209237 h 1737613"/>
                <a:gd name="connsiteX3" fmla="*/ 1052605 w 2024962"/>
                <a:gd name="connsiteY3" fmla="*/ 138043 h 1737613"/>
                <a:gd name="connsiteX4" fmla="*/ 1206961 w 2024962"/>
                <a:gd name="connsiteY4" fmla="*/ 8044 h 1737613"/>
                <a:gd name="connsiteX5" fmla="*/ 1398395 w 2024962"/>
                <a:gd name="connsiteY5" fmla="*/ 99792 h 1737613"/>
                <a:gd name="connsiteX6" fmla="*/ 1662296 w 2024962"/>
                <a:gd name="connsiteY6" fmla="*/ 27753 h 1737613"/>
                <a:gd name="connsiteX7" fmla="*/ 1796122 w 2024962"/>
                <a:gd name="connsiteY7" fmla="*/ 224280 h 1737613"/>
                <a:gd name="connsiteX8" fmla="*/ 1967869 w 2024962"/>
                <a:gd name="connsiteY8" fmla="*/ 415015 h 1737613"/>
                <a:gd name="connsiteX9" fmla="*/ 1960181 w 2024962"/>
                <a:gd name="connsiteY9" fmla="*/ 621840 h 1737613"/>
                <a:gd name="connsiteX10" fmla="*/ 2016337 w 2024962"/>
                <a:gd name="connsiteY10" fmla="*/ 938069 h 1737613"/>
                <a:gd name="connsiteX11" fmla="*/ 1753279 w 2024962"/>
                <a:gd name="connsiteY11" fmla="*/ 1214881 h 1737613"/>
                <a:gd name="connsiteX12" fmla="*/ 1659109 w 2024962"/>
                <a:gd name="connsiteY12" fmla="*/ 1452073 h 1737613"/>
                <a:gd name="connsiteX13" fmla="*/ 1338490 w 2024962"/>
                <a:gd name="connsiteY13" fmla="*/ 1480792 h 1737613"/>
                <a:gd name="connsiteX14" fmla="*/ 1109369 w 2024962"/>
                <a:gd name="connsiteY14" fmla="*/ 1733832 h 1737613"/>
                <a:gd name="connsiteX15" fmla="*/ 772485 w 2024962"/>
                <a:gd name="connsiteY15" fmla="*/ 1579377 h 1737613"/>
                <a:gd name="connsiteX16" fmla="*/ 272057 w 2024962"/>
                <a:gd name="connsiteY16" fmla="*/ 1426773 h 1737613"/>
                <a:gd name="connsiteX17" fmla="*/ 52030 w 2024962"/>
                <a:gd name="connsiteY17" fmla="*/ 1256953 h 1737613"/>
                <a:gd name="connsiteX18" fmla="*/ 99045 w 2024962"/>
                <a:gd name="connsiteY18" fmla="*/ 1027725 h 1737613"/>
                <a:gd name="connsiteX19" fmla="*/ -235 w 2024962"/>
                <a:gd name="connsiteY19" fmla="*/ 792544 h 1737613"/>
                <a:gd name="connsiteX20" fmla="*/ 181074 w 2024962"/>
                <a:gd name="connsiteY20" fmla="*/ 583508 h 1737613"/>
                <a:gd name="connsiteX21" fmla="*/ 182809 w 2024962"/>
                <a:gd name="connsiteY21" fmla="*/ 577997 h 1737613"/>
                <a:gd name="connsiteX0" fmla="*/ 219980 w 2024962"/>
                <a:gd name="connsiteY0" fmla="*/ 1052904 h 1737613"/>
                <a:gd name="connsiteX1" fmla="*/ 101248 w 2024962"/>
                <a:gd name="connsiteY1" fmla="*/ 1020847 h 1737613"/>
                <a:gd name="connsiteX2" fmla="*/ 324743 w 2024962"/>
                <a:gd name="connsiteY2" fmla="*/ 1403725 h 1737613"/>
                <a:gd name="connsiteX3" fmla="*/ 272807 w 2024962"/>
                <a:gd name="connsiteY3" fmla="*/ 1419050 h 1737613"/>
                <a:gd name="connsiteX4" fmla="*/ 772391 w 2024962"/>
                <a:gd name="connsiteY4" fmla="*/ 1572298 h 1737613"/>
                <a:gd name="connsiteX5" fmla="*/ 741079 w 2024962"/>
                <a:gd name="connsiteY5" fmla="*/ 1502311 h 1737613"/>
                <a:gd name="connsiteX6" fmla="*/ 1351240 w 2024962"/>
                <a:gd name="connsiteY6" fmla="*/ 1397772 h 1737613"/>
                <a:gd name="connsiteX7" fmla="*/ 1338724 w 2024962"/>
                <a:gd name="connsiteY7" fmla="*/ 1474557 h 1737613"/>
                <a:gd name="connsiteX8" fmla="*/ 1599766 w 2024962"/>
                <a:gd name="connsiteY8" fmla="*/ 923267 h 1737613"/>
                <a:gd name="connsiteX9" fmla="*/ 1752154 w 2024962"/>
                <a:gd name="connsiteY9" fmla="*/ 1210295 h 1737613"/>
                <a:gd name="connsiteX10" fmla="*/ 1959244 w 2024962"/>
                <a:gd name="connsiteY10" fmla="*/ 617576 h 1737613"/>
                <a:gd name="connsiteX11" fmla="*/ 1891370 w 2024962"/>
                <a:gd name="connsiteY11" fmla="*/ 725212 h 1737613"/>
                <a:gd name="connsiteX12" fmla="*/ 1796403 w 2024962"/>
                <a:gd name="connsiteY12" fmla="*/ 218247 h 1737613"/>
                <a:gd name="connsiteX13" fmla="*/ 1799966 w 2024962"/>
                <a:gd name="connsiteY13" fmla="*/ 269088 h 1737613"/>
                <a:gd name="connsiteX14" fmla="*/ 1363005 w 2024962"/>
                <a:gd name="connsiteY14" fmla="*/ 158959 h 1737613"/>
                <a:gd name="connsiteX15" fmla="*/ 1397786 w 2024962"/>
                <a:gd name="connsiteY15" fmla="*/ 94120 h 1737613"/>
                <a:gd name="connsiteX16" fmla="*/ 1037839 w 2024962"/>
                <a:gd name="connsiteY16" fmla="*/ 189850 h 1737613"/>
                <a:gd name="connsiteX17" fmla="*/ 1054667 w 2024962"/>
                <a:gd name="connsiteY17" fmla="*/ 133941 h 1737613"/>
                <a:gd name="connsiteX18" fmla="*/ 656237 w 2024962"/>
                <a:gd name="connsiteY18" fmla="*/ 208835 h 1737613"/>
                <a:gd name="connsiteX19" fmla="*/ 717174 w 2024962"/>
                <a:gd name="connsiteY19" fmla="*/ 263055 h 1737613"/>
                <a:gd name="connsiteX20" fmla="*/ 193449 w 2024962"/>
                <a:gd name="connsiteY20" fmla="*/ 635073 h 1737613"/>
                <a:gd name="connsiteX21" fmla="*/ 182809 w 2024962"/>
                <a:gd name="connsiteY21" fmla="*/ 577997 h 173761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24962" h="1737613" extrusionOk="0">
                  <a:moveTo>
                    <a:pt x="182809" y="577997"/>
                  </a:moveTo>
                  <a:cubicBezTo>
                    <a:pt x="156602" y="449141"/>
                    <a:pt x="193065" y="348742"/>
                    <a:pt x="263573" y="277816"/>
                  </a:cubicBezTo>
                  <a:cubicBezTo>
                    <a:pt x="350749" y="160927"/>
                    <a:pt x="507437" y="133457"/>
                    <a:pt x="656472" y="209237"/>
                  </a:cubicBezTo>
                  <a:cubicBezTo>
                    <a:pt x="732687" y="88304"/>
                    <a:pt x="931183" y="51861"/>
                    <a:pt x="1052605" y="138043"/>
                  </a:cubicBezTo>
                  <a:cubicBezTo>
                    <a:pt x="1075038" y="62166"/>
                    <a:pt x="1138097" y="14237"/>
                    <a:pt x="1206961" y="8044"/>
                  </a:cubicBezTo>
                  <a:cubicBezTo>
                    <a:pt x="1279613" y="-6509"/>
                    <a:pt x="1370125" y="20835"/>
                    <a:pt x="1398395" y="99792"/>
                  </a:cubicBezTo>
                  <a:cubicBezTo>
                    <a:pt x="1490146" y="6616"/>
                    <a:pt x="1568107" y="-844"/>
                    <a:pt x="1662296" y="27753"/>
                  </a:cubicBezTo>
                  <a:cubicBezTo>
                    <a:pt x="1737907" y="76006"/>
                    <a:pt x="1780176" y="137072"/>
                    <a:pt x="1796122" y="224280"/>
                  </a:cubicBezTo>
                  <a:cubicBezTo>
                    <a:pt x="1903024" y="251400"/>
                    <a:pt x="1932006" y="322810"/>
                    <a:pt x="1967869" y="415015"/>
                  </a:cubicBezTo>
                  <a:cubicBezTo>
                    <a:pt x="1991911" y="487302"/>
                    <a:pt x="1976930" y="562470"/>
                    <a:pt x="1960181" y="621840"/>
                  </a:cubicBezTo>
                  <a:cubicBezTo>
                    <a:pt x="2043652" y="721789"/>
                    <a:pt x="2027583" y="829098"/>
                    <a:pt x="2016337" y="938069"/>
                  </a:cubicBezTo>
                  <a:cubicBezTo>
                    <a:pt x="1959275" y="1087834"/>
                    <a:pt x="1914489" y="1201228"/>
                    <a:pt x="1753279" y="1214881"/>
                  </a:cubicBezTo>
                  <a:cubicBezTo>
                    <a:pt x="1771435" y="1308576"/>
                    <a:pt x="1728085" y="1386027"/>
                    <a:pt x="1659109" y="1452073"/>
                  </a:cubicBezTo>
                  <a:cubicBezTo>
                    <a:pt x="1573125" y="1524575"/>
                    <a:pt x="1450339" y="1538311"/>
                    <a:pt x="1338490" y="1480792"/>
                  </a:cubicBezTo>
                  <a:cubicBezTo>
                    <a:pt x="1333926" y="1599749"/>
                    <a:pt x="1246147" y="1705007"/>
                    <a:pt x="1109369" y="1733832"/>
                  </a:cubicBezTo>
                  <a:cubicBezTo>
                    <a:pt x="960539" y="1776922"/>
                    <a:pt x="851344" y="1696977"/>
                    <a:pt x="772485" y="1579377"/>
                  </a:cubicBezTo>
                  <a:cubicBezTo>
                    <a:pt x="593794" y="1698882"/>
                    <a:pt x="358943" y="1621680"/>
                    <a:pt x="272057" y="1426773"/>
                  </a:cubicBezTo>
                  <a:cubicBezTo>
                    <a:pt x="179448" y="1436113"/>
                    <a:pt x="74895" y="1366988"/>
                    <a:pt x="52030" y="1256953"/>
                  </a:cubicBezTo>
                  <a:cubicBezTo>
                    <a:pt x="26215" y="1185935"/>
                    <a:pt x="53100" y="1086655"/>
                    <a:pt x="99045" y="1027725"/>
                  </a:cubicBezTo>
                  <a:cubicBezTo>
                    <a:pt x="47926" y="972008"/>
                    <a:pt x="-4365" y="890098"/>
                    <a:pt x="-235" y="792544"/>
                  </a:cubicBezTo>
                  <a:cubicBezTo>
                    <a:pt x="7474" y="675238"/>
                    <a:pt x="82618" y="592881"/>
                    <a:pt x="181074" y="583508"/>
                  </a:cubicBezTo>
                  <a:cubicBezTo>
                    <a:pt x="181568" y="581478"/>
                    <a:pt x="182200" y="579503"/>
                    <a:pt x="182809" y="577997"/>
                  </a:cubicBezTo>
                  <a:close/>
                </a:path>
                <a:path w="2024962" h="1737613" fill="none" extrusionOk="0">
                  <a:moveTo>
                    <a:pt x="219980" y="1052904"/>
                  </a:moveTo>
                  <a:cubicBezTo>
                    <a:pt x="178340" y="1054735"/>
                    <a:pt x="144732" y="1047796"/>
                    <a:pt x="101248" y="1020847"/>
                  </a:cubicBezTo>
                  <a:moveTo>
                    <a:pt x="324743" y="1403725"/>
                  </a:moveTo>
                  <a:cubicBezTo>
                    <a:pt x="311932" y="1408115"/>
                    <a:pt x="290555" y="1420154"/>
                    <a:pt x="272807" y="1419050"/>
                  </a:cubicBezTo>
                  <a:moveTo>
                    <a:pt x="772391" y="1572298"/>
                  </a:moveTo>
                  <a:cubicBezTo>
                    <a:pt x="766556" y="1548379"/>
                    <a:pt x="749798" y="1527301"/>
                    <a:pt x="741079" y="1502311"/>
                  </a:cubicBezTo>
                  <a:moveTo>
                    <a:pt x="1351240" y="1397772"/>
                  </a:moveTo>
                  <a:cubicBezTo>
                    <a:pt x="1350111" y="1423120"/>
                    <a:pt x="1345689" y="1444960"/>
                    <a:pt x="1338724" y="1474557"/>
                  </a:cubicBezTo>
                  <a:moveTo>
                    <a:pt x="1599766" y="923267"/>
                  </a:moveTo>
                  <a:cubicBezTo>
                    <a:pt x="1693075" y="1008668"/>
                    <a:pt x="1757862" y="1057553"/>
                    <a:pt x="1752154" y="1210295"/>
                  </a:cubicBezTo>
                  <a:moveTo>
                    <a:pt x="1959244" y="617576"/>
                  </a:moveTo>
                  <a:cubicBezTo>
                    <a:pt x="1941693" y="655251"/>
                    <a:pt x="1929643" y="689326"/>
                    <a:pt x="1891370" y="725212"/>
                  </a:cubicBezTo>
                  <a:moveTo>
                    <a:pt x="1796403" y="218247"/>
                  </a:moveTo>
                  <a:cubicBezTo>
                    <a:pt x="1799911" y="236226"/>
                    <a:pt x="1798763" y="249133"/>
                    <a:pt x="1799966" y="269088"/>
                  </a:cubicBezTo>
                  <a:moveTo>
                    <a:pt x="1363005" y="158959"/>
                  </a:moveTo>
                  <a:cubicBezTo>
                    <a:pt x="1368417" y="130488"/>
                    <a:pt x="1384624" y="112512"/>
                    <a:pt x="1397786" y="94120"/>
                  </a:cubicBezTo>
                  <a:moveTo>
                    <a:pt x="1037839" y="189850"/>
                  </a:moveTo>
                  <a:cubicBezTo>
                    <a:pt x="1039249" y="175220"/>
                    <a:pt x="1048999" y="150192"/>
                    <a:pt x="1054667" y="133941"/>
                  </a:cubicBezTo>
                  <a:moveTo>
                    <a:pt x="656237" y="208835"/>
                  </a:moveTo>
                  <a:cubicBezTo>
                    <a:pt x="679539" y="225693"/>
                    <a:pt x="702058" y="243353"/>
                    <a:pt x="717174" y="263055"/>
                  </a:cubicBezTo>
                  <a:moveTo>
                    <a:pt x="193449" y="635073"/>
                  </a:moveTo>
                  <a:cubicBezTo>
                    <a:pt x="185987" y="616864"/>
                    <a:pt x="184869" y="598744"/>
                    <a:pt x="182809" y="577997"/>
                  </a:cubicBezTo>
                </a:path>
              </a:pathLst>
            </a:cu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38367" y="3003438"/>
              <a:ext cx="148630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서버에 데이터 요청</a:t>
              </a:r>
              <a:endParaRPr lang="ko-KR" altLang="en-US" sz="1200"/>
            </a:p>
          </p:txBody>
        </p:sp>
      </p:grpSp>
      <p:cxnSp>
        <p:nvCxnSpPr>
          <p:cNvPr id="11" name="연결선: 꺾임 10"/>
          <p:cNvCxnSpPr>
            <a:stCxn id="4" idx="2"/>
          </p:cNvCxnSpPr>
          <p:nvPr/>
        </p:nvCxnSpPr>
        <p:spPr>
          <a:xfrm rot="5400000" flipH="1" flipV="1">
            <a:off x="1311209" y="2360006"/>
            <a:ext cx="2637022" cy="2941708"/>
          </a:xfrm>
          <a:prstGeom prst="bentConnector4">
            <a:avLst>
              <a:gd name="adj1" fmla="val -24562"/>
              <a:gd name="adj2" fmla="val 66124"/>
            </a:avLst>
          </a:prstGeom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 rot="0">
            <a:off x="3550437" y="2291932"/>
            <a:ext cx="2337360" cy="2903630"/>
            <a:chOff x="3758640" y="2286286"/>
            <a:chExt cx="2337360" cy="2903630"/>
          </a:xfrm>
        </p:grpSpPr>
        <p:sp>
          <p:nvSpPr>
            <p:cNvPr id="27" name="사각형: 둥근 모서리 26"/>
            <p:cNvSpPr/>
            <p:nvPr/>
          </p:nvSpPr>
          <p:spPr>
            <a:xfrm>
              <a:off x="4318003" y="2286286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/>
                <a:t>대기인원조회</a:t>
              </a:r>
              <a:endParaRPr lang="ko-KR" altLang="en-US" sz="1400"/>
            </a:p>
          </p:txBody>
        </p:sp>
        <p:sp>
          <p:nvSpPr>
            <p:cNvPr id="36" name="사각형: 둥근 모서리 35"/>
            <p:cNvSpPr/>
            <p:nvPr/>
          </p:nvSpPr>
          <p:spPr>
            <a:xfrm>
              <a:off x="4318002" y="3093580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/>
                <a:t>지도 </a:t>
              </a:r>
              <a:r>
                <a:rPr lang="en-US" altLang="ko-KR" sz="1200"/>
                <a:t>- </a:t>
              </a:r>
              <a:r>
                <a:rPr lang="ko-KR" altLang="en-US" sz="1200"/>
                <a:t>현위치</a:t>
              </a:r>
              <a:endParaRPr lang="ko-KR" altLang="en-US" sz="1400"/>
            </a:p>
          </p:txBody>
        </p:sp>
        <p:sp>
          <p:nvSpPr>
            <p:cNvPr id="37" name="사각형: 둥근 모서리 36"/>
            <p:cNvSpPr/>
            <p:nvPr/>
          </p:nvSpPr>
          <p:spPr>
            <a:xfrm>
              <a:off x="4318002" y="3900874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/>
                <a:t>추천경로 안내</a:t>
              </a:r>
              <a:endParaRPr lang="ko-KR" altLang="en-US" sz="1200"/>
            </a:p>
          </p:txBody>
        </p:sp>
        <p:sp>
          <p:nvSpPr>
            <p:cNvPr id="38" name="사각형: 둥근 모서리 37"/>
            <p:cNvSpPr/>
            <p:nvPr/>
          </p:nvSpPr>
          <p:spPr>
            <a:xfrm>
              <a:off x="4318001" y="4707885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/>
                <a:t>어플 소개</a:t>
              </a:r>
              <a:endParaRPr lang="ko-KR" altLang="en-US" sz="1400"/>
            </a:p>
          </p:txBody>
        </p:sp>
        <p:cxnSp>
          <p:nvCxnSpPr>
            <p:cNvPr id="40" name="연결선: 꺾임 39"/>
            <p:cNvCxnSpPr>
              <a:endCxn id="36" idx="1"/>
            </p:cNvCxnSpPr>
            <p:nvPr/>
          </p:nvCxnSpPr>
          <p:spPr>
            <a:xfrm rot="16200000" flipH="1">
              <a:off x="3634954" y="2651547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/>
            <p:cNvCxnSpPr/>
            <p:nvPr/>
          </p:nvCxnSpPr>
          <p:spPr>
            <a:xfrm rot="16200000" flipH="1">
              <a:off x="3634954" y="3453519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/>
            <p:cNvCxnSpPr/>
            <p:nvPr/>
          </p:nvCxnSpPr>
          <p:spPr>
            <a:xfrm rot="16200000" flipH="1">
              <a:off x="3634393" y="4260978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 44"/>
          <p:cNvCxnSpPr/>
          <p:nvPr/>
        </p:nvCxnSpPr>
        <p:spPr>
          <a:xfrm>
            <a:off x="5877627" y="2514209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/>
          <p:cNvSpPr/>
          <p:nvPr/>
        </p:nvSpPr>
        <p:spPr>
          <a:xfrm>
            <a:off x="6157028" y="2273195"/>
            <a:ext cx="2231395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100">
                <a:solidFill>
                  <a:schemeClr val="tx1"/>
                </a:solidFill>
                <a:latin typeface="+mn-ea"/>
              </a:rPr>
              <a:t>aws </a:t>
            </a:r>
            <a:r>
              <a:rPr lang="ko-KR" altLang="en-US" sz="1100">
                <a:solidFill>
                  <a:schemeClr val="tx1"/>
                </a:solidFill>
                <a:latin typeface="+mn-ea"/>
              </a:rPr>
              <a:t>서버로부터 특정 정류장의 대기인원수를 수신함</a:t>
            </a:r>
            <a:endParaRPr lang="ko-KR" altLang="en-US" sz="110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0" name="그림 49" descr="그리기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38070" y="2335564"/>
            <a:ext cx="344507" cy="430634"/>
          </a:xfrm>
          <a:prstGeom prst="rect">
            <a:avLst/>
          </a:prstGeom>
        </p:spPr>
      </p:pic>
      <p:cxnSp>
        <p:nvCxnSpPr>
          <p:cNvPr id="51" name="직선 연결선 50"/>
          <p:cNvCxnSpPr/>
          <p:nvPr/>
        </p:nvCxnSpPr>
        <p:spPr>
          <a:xfrm>
            <a:off x="5893171" y="333432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/>
          <p:cNvSpPr/>
          <p:nvPr/>
        </p:nvSpPr>
        <p:spPr>
          <a:xfrm>
            <a:off x="6172573" y="3093310"/>
            <a:ext cx="2215850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+mn-ea"/>
              </a:rPr>
              <a:t>Google API</a:t>
            </a:r>
            <a:r>
              <a:rPr lang="ko-KR" altLang="en-US" sz="1100">
                <a:solidFill>
                  <a:schemeClr val="tx1"/>
                </a:solidFill>
                <a:latin typeface="+mn-ea"/>
              </a:rPr>
              <a:t>가 제공하는 </a:t>
            </a:r>
            <a:r>
              <a:rPr lang="en-US" altLang="ko-KR" sz="1100">
                <a:solidFill>
                  <a:srgbClr val="202124"/>
                </a:solidFill>
                <a:latin typeface="+mn-ea"/>
              </a:rPr>
              <a:t>Maps SDK for Android</a:t>
            </a:r>
            <a:r>
              <a:rPr lang="ko-KR" altLang="en-US" sz="1100">
                <a:solidFill>
                  <a:srgbClr val="202124"/>
                </a:solidFill>
                <a:latin typeface="+mn-ea"/>
              </a:rPr>
              <a:t>를</a:t>
            </a:r>
            <a:r>
              <a:rPr lang="en-US" altLang="ko-KR" sz="1100">
                <a:solidFill>
                  <a:srgbClr val="202124"/>
                </a:solidFill>
                <a:latin typeface="+mn-ea"/>
              </a:rPr>
              <a:t> </a:t>
            </a:r>
            <a:r>
              <a:rPr lang="ko-KR" altLang="en-US" sz="1100">
                <a:solidFill>
                  <a:srgbClr val="202124"/>
                </a:solidFill>
                <a:latin typeface="+mn-ea"/>
              </a:rPr>
              <a:t>사용함</a:t>
            </a:r>
            <a:endParaRPr lang="ko-KR" altLang="en-US" sz="11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5893171" y="414753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/>
          <p:cNvSpPr/>
          <p:nvPr/>
        </p:nvSpPr>
        <p:spPr>
          <a:xfrm>
            <a:off x="6172572" y="3906520"/>
            <a:ext cx="2202389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+mn-ea"/>
              </a:rPr>
              <a:t>출발지</a:t>
            </a:r>
            <a:r>
              <a:rPr lang="en-US" altLang="ko-KR" sz="110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100">
                <a:solidFill>
                  <a:schemeClr val="tx1"/>
                </a:solidFill>
                <a:latin typeface="+mn-ea"/>
              </a:rPr>
              <a:t>목적지까지의 대중교통 경로를 안내함</a:t>
            </a:r>
            <a:endParaRPr lang="ko-KR" altLang="en-US" sz="11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5893171" y="4925818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/>
          <p:cNvSpPr/>
          <p:nvPr/>
        </p:nvSpPr>
        <p:spPr>
          <a:xfrm>
            <a:off x="6172573" y="4707896"/>
            <a:ext cx="2202388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+mn-ea"/>
              </a:rPr>
              <a:t>‘The FACO’</a:t>
            </a:r>
            <a:r>
              <a:rPr lang="ko-KR" altLang="en-US" sz="1100">
                <a:solidFill>
                  <a:schemeClr val="tx1"/>
                </a:solidFill>
                <a:latin typeface="+mn-ea"/>
              </a:rPr>
              <a:t>의 사용법을 소개함</a:t>
            </a:r>
            <a:endParaRPr lang="ko-KR" altLang="en-US" sz="110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77589"/>
          <a:ext cx="8547580" cy="4694956"/>
        </p:xfrm>
        <a:graphic>
          <a:graphicData uri="http://schemas.openxmlformats.org/drawingml/2006/table">
            <a:tbl>
              <a:tblGrid>
                <a:gridCol w="1233540"/>
                <a:gridCol w="2726900"/>
                <a:gridCol w="4587140"/>
              </a:tblGrid>
              <a:tr h="371004">
                <a:tc>
                  <a:txBody>
                    <a:bodyPr vert="horz" lIns="42251" tIns="11681" rIns="42251" bIns="1168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</a:tr>
              <a:tr h="371004">
                <a:tc rowSpan="5">
                  <a:txBody>
                    <a:bodyPr vert="horz" lIns="42251" tIns="11681" rIns="42251" bIns="1168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Haar cascade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 파악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vMerge="1">
                  <a:txBody>
                    <a:bodyPr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>
                  <a:txBody>
                    <a:bodyPr vert="horz" lIns="42251" tIns="11681" rIns="42251" bIns="1168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rowSpan="5">
                  <a:txBody>
                    <a:bodyPr vert="horz" lIns="42251" tIns="11681" rIns="42251" bIns="1168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(App)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-01-01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marL="91440" marR="914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대기인원 조회할 버스선택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-01-02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marL="91440" marR="914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대기인원 안내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-02-01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marL="91440" marR="914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사용자의 현 위치 표시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-02-02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marL="91440" marR="914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출발지 설정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-02-03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marL="91440" marR="914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도착지 설정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/>
          <a:srcRect l="1040"/>
          <a:stretch>
            <a:fillRect/>
          </a:stretch>
        </p:blipFill>
        <p:spPr>
          <a:xfrm rot="21600000">
            <a:off x="-23082" y="799420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350780" y="1377787"/>
            <a:ext cx="1428340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 spc="-151">
                <a:solidFill>
                  <a:schemeClr val="accent2">
                    <a:lumMod val="75000"/>
                  </a:schemeClr>
                </a:solidFill>
              </a:rPr>
              <a:t>목차</a:t>
            </a:r>
            <a:endParaRPr lang="ko-KR" altLang="en-US" sz="5000" b="1" spc="-15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50780" y="166497"/>
            <a:ext cx="56477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대중교통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광역버스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대기인원을 판별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,</a:t>
            </a:r>
            <a:endParaRPr lang="en-US" altLang="ko-KR" sz="2000" b="1">
              <a:solidFill>
                <a:schemeClr val="bg2">
                  <a:lumMod val="75000"/>
                </a:schemeClr>
              </a:solidFill>
            </a:endParaRPr>
          </a:p>
          <a:p>
            <a:pPr lvl="0">
              <a:defRPr/>
            </a:pP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계산 후 더 정확한 최소시간 경로 지원 시스템</a:t>
            </a:r>
            <a:endParaRPr lang="ko-KR" altLang="en-US" sz="2000" b="1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 rot="0"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73203" y="1032704"/>
          <a:ext cx="4716017" cy="5652483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109553"/>
                <a:gridCol w="2606464"/>
              </a:tblGrid>
              <a:tr h="410789">
                <a:tc>
                  <a:txBody>
                    <a:bodyPr vert="horz" lIns="52641" tIns="14554" rIns="52641" bIns="14554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환경 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시장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기술 환경 분석서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410789">
                <a:tc rowSpan="2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1800" b="1" kern="0" spc="0">
                        <a:effectLst/>
                        <a:latin typeface="+mj-ea"/>
                        <a:ea typeface="+mj-ea"/>
                      </a:endParaRPr>
                    </a:p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4204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유즈케이스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rowSpan="2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아키텍처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서비스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하드웨어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센서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rowSpan="4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메뉴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화면 설계서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엔티티 관계도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처리도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rowSpan="3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개발 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프로그램 목록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테이블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핵심 소스코드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55576"/>
          <a:ext cx="8547580" cy="1855020"/>
        </p:xfrm>
        <a:graphic>
          <a:graphicData uri="http://schemas.openxmlformats.org/drawingml/2006/table">
            <a:tbl>
              <a:tblGrid>
                <a:gridCol w="1233540"/>
                <a:gridCol w="2726900"/>
                <a:gridCol w="4587140"/>
              </a:tblGrid>
              <a:tr h="371004">
                <a:tc>
                  <a:txBody>
                    <a:bodyPr vert="horz" lIns="42251" tIns="11681" rIns="42251" bIns="1168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</a:tr>
              <a:tr h="371004">
                <a:tc rowSpan="4">
                  <a:txBody>
                    <a:bodyPr vert="horz" lIns="42251" tIns="11681" rIns="42251" bIns="1168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MAIN-02-04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2251" tIns="11681" rIns="42251" bIns="11681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MAIN-03-01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vMerge="1">
                  <a:txBody>
                    <a:bodyPr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MAIN-03-02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1004">
                <a:tc vMerge="1">
                  <a:txBody>
                    <a:bodyPr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MAIN-03-03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42251" tIns="11681" rIns="42251" bIns="1168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83907"/>
          <a:ext cx="7992888" cy="2598997"/>
        </p:xfrm>
        <a:graphic>
          <a:graphicData uri="http://schemas.openxmlformats.org/drawingml/2006/table">
            <a:tbl>
              <a:tblGrid>
                <a:gridCol w="2160240"/>
                <a:gridCol w="1224136"/>
                <a:gridCol w="4608512"/>
              </a:tblGrid>
              <a:tr h="301036">
                <a:tc rowSpan="6"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MAIN-01-01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01036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대기인원 조회할 버스선택</a:t>
                      </a:r>
                      <a:endParaRPr lang="ko-KR" altLang="en-US" sz="1000" b="1"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89170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앱의 첫 화면이자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첫 번째 항목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대기인원수 조회 서비스를 제공하는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 중 하나를 선택할 수 있게 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6580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∎두 버스 중 하나를 터치하도록 함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03653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35756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버스 선택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44795" y="4018327"/>
          <a:ext cx="7992888" cy="2659309"/>
        </p:xfrm>
        <a:graphic>
          <a:graphicData uri="http://schemas.openxmlformats.org/drawingml/2006/table">
            <a:tbl>
              <a:tblGrid>
                <a:gridCol w="2160240"/>
                <a:gridCol w="1224136"/>
                <a:gridCol w="4608512"/>
              </a:tblGrid>
              <a:tr h="286758">
                <a:tc rowSpan="6"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1-02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8675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대기인원 안내</a:t>
                      </a:r>
                      <a:endParaRPr lang="ko-KR" altLang="en-US" sz="1000" b="1"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849416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4845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∎새로고침 버튼을 누르거나 아래로 당겨서 자동으로 다시 조회함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6808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∎연결되는 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19832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5690"/>
          <a:stretch>
            <a:fillRect/>
          </a:stretch>
        </p:blipFill>
        <p:spPr>
          <a:xfrm>
            <a:off x="773026" y="4018327"/>
            <a:ext cx="1372644" cy="26593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6020"/>
          <a:stretch>
            <a:fillRect/>
          </a:stretch>
        </p:blipFill>
        <p:spPr>
          <a:xfrm>
            <a:off x="773026" y="1283907"/>
            <a:ext cx="1346317" cy="2598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26228"/>
          <a:ext cx="7992888" cy="2684243"/>
        </p:xfrm>
        <a:graphic>
          <a:graphicData uri="http://schemas.openxmlformats.org/drawingml/2006/table">
            <a:tbl>
              <a:tblGrid>
                <a:gridCol w="2160240"/>
                <a:gridCol w="1224136"/>
                <a:gridCol w="4608512"/>
              </a:tblGrid>
              <a:tr h="320094">
                <a:tc rowSpan="6"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2-01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2009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사용자의 현 위치 표시</a:t>
                      </a:r>
                      <a:endParaRPr lang="ko-KR" altLang="en-US" sz="1000" b="1"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63211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두 번째 항목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현위치를 화면에 띄우며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클릭 시 대중교통 경로 찾기를 실행함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96292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∎현재 사용자의 위치를 파악하여 지도에 띄움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81301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∎연결되는 기능</a:t>
                      </a:r>
                      <a:endParaRPr kumimoji="0" lang="ko-KR" altLang="en-US" sz="1000" b="1" i="0" u="none" strike="noStrike" kern="0" cap="none" spc="0" normalizeH="0" baseline="0"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새로고침</a:t>
                      </a:r>
                      <a:endParaRPr kumimoji="0" lang="ko-KR" altLang="en-US" sz="1000" b="1" i="0" u="none" strike="noStrike" kern="0" cap="none" spc="0" normalizeH="0" baseline="0"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6373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000" b="1" i="0" u="none" strike="noStrike" kern="0" cap="none" spc="0" normalizeH="0" baseline="0"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44795" y="4011911"/>
          <a:ext cx="7992888" cy="2652874"/>
        </p:xfrm>
        <a:graphic>
          <a:graphicData uri="http://schemas.openxmlformats.org/drawingml/2006/table">
            <a:tbl>
              <a:tblGrid>
                <a:gridCol w="2160240"/>
                <a:gridCol w="1224136"/>
                <a:gridCol w="4608512"/>
              </a:tblGrid>
              <a:tr h="307276">
                <a:tc rowSpan="6"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-02-02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07276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출발지 설정</a:t>
                      </a:r>
                      <a:endParaRPr lang="ko-KR" altLang="en-US" sz="1000" b="1"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91019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출발지를 설정하도록 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339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∎출발지의 위도와 경도를 저장함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021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42716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설정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6110"/>
          <a:stretch>
            <a:fillRect/>
          </a:stretch>
        </p:blipFill>
        <p:spPr>
          <a:xfrm>
            <a:off x="809849" y="1226228"/>
            <a:ext cx="1375493" cy="26528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6110"/>
          <a:stretch>
            <a:fillRect/>
          </a:stretch>
        </p:blipFill>
        <p:spPr>
          <a:xfrm>
            <a:off x="809849" y="4011912"/>
            <a:ext cx="1375497" cy="2652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Grid>
                <a:gridCol w="2160240"/>
                <a:gridCol w="1224136"/>
                <a:gridCol w="4608512"/>
              </a:tblGrid>
              <a:tr h="339319">
                <a:tc rowSpan="6"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en-US" altLang="ko-KR" sz="1200" b="1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-02-03</a:t>
                      </a:r>
                      <a:endParaRPr kumimoji="0" lang="ko-KR" altLang="en-US" sz="1200" b="1" i="0" u="none" strike="noStrike" kern="1200" cap="none" spc="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3931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9409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도착지를 설정하도록 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32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출발지의 위도와 경도를 저장하여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result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클래스로 전달함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5498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845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24356" y="4029422"/>
          <a:ext cx="7992888" cy="2733932"/>
        </p:xfrm>
        <a:graphic>
          <a:graphicData uri="http://schemas.openxmlformats.org/drawingml/2006/table">
            <a:tbl>
              <a:tblGrid>
                <a:gridCol w="2160240"/>
                <a:gridCol w="1224136"/>
                <a:gridCol w="4608512"/>
              </a:tblGrid>
              <a:tr h="314877">
                <a:tc rowSpan="6"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MAIN-02-04</a:t>
                      </a: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1487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93270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출발지와 도착지에 따른 대중교통 경로를 최단 시간부터 안내함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82626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∎경로 안내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22212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5119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052" y="4029423"/>
            <a:ext cx="1323378" cy="27184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052" y="1226228"/>
            <a:ext cx="1323378" cy="2718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Grid>
                <a:gridCol w="2160240"/>
                <a:gridCol w="1224136"/>
                <a:gridCol w="4608512"/>
              </a:tblGrid>
              <a:tr h="339319">
                <a:tc rowSpan="6"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MAIN-03-01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3931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9409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세 번째 항목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소개를 담음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32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5498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845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24356" y="4029422"/>
          <a:ext cx="7992888" cy="2733932"/>
        </p:xfrm>
        <a:graphic>
          <a:graphicData uri="http://schemas.openxmlformats.org/drawingml/2006/table">
            <a:tbl>
              <a:tblGrid>
                <a:gridCol w="2160240"/>
                <a:gridCol w="1224136"/>
                <a:gridCol w="4608512"/>
              </a:tblGrid>
              <a:tr h="314877">
                <a:tc rowSpan="6"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MAIN-03-02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1487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93270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노선 선정 이유 설명함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82626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22212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5119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6775" y="1211053"/>
            <a:ext cx="1323975" cy="2719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3581" y="4056159"/>
            <a:ext cx="1310362" cy="2691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Grid>
                <a:gridCol w="2160240"/>
                <a:gridCol w="1224136"/>
                <a:gridCol w="4608512"/>
              </a:tblGrid>
              <a:tr h="339319">
                <a:tc rowSpan="6"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MAIN-03-03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3931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9409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사용법을 설명함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32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5498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845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 vert="horz" lIns="63371" tIns="17520" rIns="63371" bIns="17520" anchor="ctr" anchorCtr="0"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1092" y="1218538"/>
            <a:ext cx="1323379" cy="2718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4419864-A20D-4885-8E45-31AE6F3F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78355"/>
              </p:ext>
            </p:extLst>
          </p:nvPr>
        </p:nvGraphicFramePr>
        <p:xfrm>
          <a:off x="424357" y="182781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Raspberry PI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2876EF47-DE37-4FED-92D1-A9A45F241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134676"/>
              </p:ext>
            </p:extLst>
          </p:nvPr>
        </p:nvGraphicFramePr>
        <p:xfrm>
          <a:off x="3231180" y="331117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Server Role</a:t>
                      </a:r>
                      <a:endParaRPr lang="ko-KR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Role_Line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Role_Bus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Role_Now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5" name="표 8">
            <a:extLst>
              <a:ext uri="{FF2B5EF4-FFF2-40B4-BE49-F238E27FC236}">
                <a16:creationId xmlns:a16="http://schemas.microsoft.com/office/drawing/2014/main" id="{2CF2284C-4312-4AFD-9160-E4BABE435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2219"/>
              </p:ext>
            </p:extLst>
          </p:nvPr>
        </p:nvGraphicFramePr>
        <p:xfrm>
          <a:off x="6038005" y="3743960"/>
          <a:ext cx="2756745" cy="241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80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507465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User </a:t>
                      </a:r>
                      <a:r>
                        <a:rPr lang="en-US" altLang="ko-KR" b="1" dirty="0" err="1"/>
                        <a:t>InFo</a:t>
                      </a:r>
                      <a:endParaRPr lang="ko-KR" alt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User_busstop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User_count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6572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RemainSeatCnt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8204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StationId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StationSeq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4919724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D5F0B3-5628-4B38-88E0-9FD3E7F1C293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5637497" y="4052853"/>
            <a:ext cx="400508" cy="900147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671855-7A0D-4720-BE21-E90280F799F6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rot="10800000">
            <a:off x="2830674" y="2569493"/>
            <a:ext cx="400506" cy="148336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D8650A-B67B-4640-86A6-A0DF3D0AEC27}"/>
              </a:ext>
            </a:extLst>
          </p:cNvPr>
          <p:cNvCxnSpPr>
            <a:cxnSpLocks/>
          </p:cNvCxnSpPr>
          <p:nvPr/>
        </p:nvCxnSpPr>
        <p:spPr>
          <a:xfrm>
            <a:off x="6038005" y="3743960"/>
            <a:ext cx="27567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1992"/>
              </p:ext>
            </p:extLst>
          </p:nvPr>
        </p:nvGraphicFramePr>
        <p:xfrm>
          <a:off x="323528" y="1892843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15403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10265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323528" y="1514742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Raspberry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59E5F89E-D10B-4BCD-B886-DD83FDF0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490978"/>
              </p:ext>
            </p:extLst>
          </p:nvPr>
        </p:nvGraphicFramePr>
        <p:xfrm>
          <a:off x="323528" y="4568759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2386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Role_Line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Role_Bus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Role_Now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74B6E2-0AE0-4FD2-8BE3-903753C35EF7}"/>
              </a:ext>
            </a:extLst>
          </p:cNvPr>
          <p:cNvSpPr txBox="1"/>
          <p:nvPr/>
        </p:nvSpPr>
        <p:spPr>
          <a:xfrm>
            <a:off x="323528" y="4190658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Server Role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7437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0558"/>
              </p:ext>
            </p:extLst>
          </p:nvPr>
        </p:nvGraphicFramePr>
        <p:xfrm>
          <a:off x="323528" y="2368648"/>
          <a:ext cx="8490270" cy="245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39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240151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6055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69531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User_busstop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User_count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RemainSeatCnt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각 버스의 잔여좌석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618964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StationId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정류장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45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StationSeq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정류장 순서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264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22256" y="1986556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2047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169369"/>
            <a:ext cx="879586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from __future__ import </a:t>
            </a:r>
            <a:r>
              <a:rPr lang="en-US" altLang="ko-KR" sz="1400" dirty="0" err="1"/>
              <a:t>print_function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r>
              <a:rPr lang="en-US" altLang="ko-KR" sz="1400" dirty="0"/>
              <a:t>import cv2 as cv</a:t>
            </a:r>
          </a:p>
          <a:p>
            <a:r>
              <a:rPr lang="en-US" altLang="ko-KR" sz="1400" dirty="0"/>
              <a:t>import datetime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영상처리에서 사용할 라이브러리를 가져온다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Cv2</a:t>
            </a:r>
            <a:r>
              <a:rPr lang="ko-KR" altLang="en-US" sz="1400" b="1" dirty="0">
                <a:latin typeface="+mj-ea"/>
                <a:ea typeface="+mj-ea"/>
              </a:rPr>
              <a:t>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Numpy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영상의 지칭을 </a:t>
            </a:r>
            <a:r>
              <a:rPr lang="ko-KR" altLang="en-US" sz="1400" b="1" dirty="0" err="1">
                <a:latin typeface="+mj-ea"/>
                <a:ea typeface="+mj-ea"/>
              </a:rPr>
              <a:t>행열을</a:t>
            </a:r>
            <a:r>
              <a:rPr lang="ko-KR" altLang="en-US" sz="1400" b="1" dirty="0">
                <a:latin typeface="+mj-ea"/>
                <a:ea typeface="+mj-ea"/>
              </a:rPr>
              <a:t>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나타냄으로 이를 이용한다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마지막으로</a:t>
            </a:r>
            <a:r>
              <a:rPr lang="en-US" altLang="ko-KR" sz="1400" b="1" dirty="0">
                <a:latin typeface="+mj-ea"/>
                <a:ea typeface="+mj-ea"/>
              </a:rPr>
              <a:t>, datetime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보내게 될 자료가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실시간의 대기인원임과 함께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측정한 </a:t>
            </a:r>
            <a:r>
              <a:rPr lang="ko-KR" altLang="en-US" sz="1400" b="1" dirty="0" err="1">
                <a:latin typeface="+mj-ea"/>
                <a:ea typeface="+mj-ea"/>
              </a:rPr>
              <a:t>시각까지를</a:t>
            </a:r>
            <a:r>
              <a:rPr lang="ko-KR" altLang="en-US" sz="1400" b="1" dirty="0">
                <a:latin typeface="+mj-ea"/>
                <a:ea typeface="+mj-ea"/>
              </a:rPr>
              <a:t> 함께 보낼 것이기에 이와 맞는 시간을 나타낸다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def 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 thickness = 1):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readc2 = 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for x, y, w, h in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앞서 말한 </a:t>
            </a:r>
            <a:r>
              <a:rPr lang="en-US" altLang="ko-KR" sz="1400" b="1" dirty="0">
                <a:latin typeface="+mj-ea"/>
                <a:ea typeface="+mj-ea"/>
              </a:rPr>
              <a:t>open cv </a:t>
            </a:r>
            <a:r>
              <a:rPr lang="ko-KR" altLang="en-US" sz="1400" b="1" dirty="0">
                <a:latin typeface="+mj-ea"/>
                <a:ea typeface="+mj-ea"/>
              </a:rPr>
              <a:t>라이브러리에서 사람의 객체를 구별하기위해 </a:t>
            </a:r>
            <a:r>
              <a:rPr lang="en-US" altLang="ko-KR" sz="1400" b="1" dirty="0">
                <a:latin typeface="+mj-ea"/>
                <a:ea typeface="+mj-ea"/>
              </a:rPr>
              <a:t>hog </a:t>
            </a:r>
            <a:r>
              <a:rPr lang="ko-KR" altLang="en-US" sz="1400" b="1" dirty="0">
                <a:latin typeface="+mj-ea"/>
                <a:ea typeface="+mj-ea"/>
              </a:rPr>
              <a:t>알고리즘을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객체를 인식한다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이때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알아낸 사람객체를 표시하기위해 사각형으로 구별을 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 = int(0.15*w), int(0.05*h)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 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 (0, 255, 0), thickness)</a:t>
            </a:r>
          </a:p>
          <a:p>
            <a:r>
              <a:rPr lang="en-US" altLang="ko-KR" sz="1400" dirty="0"/>
              <a:t>        w2 = int(w/2)</a:t>
            </a:r>
          </a:p>
          <a:p>
            <a:r>
              <a:rPr lang="en-US" altLang="ko-KR" sz="1400" dirty="0"/>
              <a:t>        h2 = int(h/2)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n-ea"/>
              </a:rPr>
              <a:t>동시에 측정한 사람과 사람들 사이의 거리를 이용하여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 둘이 줄을 서고 있는 지를 판단하려 하기에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중점 파악을 동시에 진행한다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6CF147-C324-42F0-9291-4E00BB182410}"/>
              </a:ext>
            </a:extLst>
          </p:cNvPr>
          <p:cNvSpPr/>
          <p:nvPr/>
        </p:nvSpPr>
        <p:spPr>
          <a:xfrm>
            <a:off x="107504" y="1817441"/>
            <a:ext cx="85032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readc.append</a:t>
            </a:r>
            <a:r>
              <a:rPr lang="en-US" altLang="ko-KR" sz="1400" dirty="0"/>
              <a:t>((str(x+w2),str(y+h2)))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[0][0])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for j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    a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[j][0]))</a:t>
            </a:r>
          </a:p>
          <a:p>
            <a:r>
              <a:rPr lang="en-US" altLang="ko-KR" sz="1400" dirty="0"/>
              <a:t>            b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</a:t>
            </a:r>
          </a:p>
          <a:p>
            <a:r>
              <a:rPr lang="en-US" altLang="ko-KR" sz="1400" dirty="0"/>
              <a:t>            if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!= j:</a:t>
            </a:r>
          </a:p>
          <a:p>
            <a:r>
              <a:rPr lang="en-US" altLang="ko-KR" sz="1400" dirty="0"/>
              <a:t>                if a &lt; 300:</a:t>
            </a:r>
          </a:p>
          <a:p>
            <a:r>
              <a:rPr lang="en-US" altLang="ko-KR" sz="1400" dirty="0"/>
              <a:t>                    if b &lt; 200: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))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 ))</a:t>
            </a:r>
          </a:p>
          <a:p>
            <a:r>
              <a:rPr lang="en-US" altLang="ko-KR" sz="1400" dirty="0"/>
              <a:t>                        readc2 = list(set(readc2))</a:t>
            </a:r>
          </a:p>
          <a:p>
            <a:r>
              <a:rPr lang="en-US" altLang="ko-KR" sz="1400" dirty="0"/>
              <a:t>                        </a:t>
            </a:r>
            <a:r>
              <a:rPr lang="en-US" altLang="ko-KR" sz="1400" dirty="0" err="1"/>
              <a:t>cv.line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][1])),(int(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[j][1])),(0,50,55),5)</a:t>
            </a:r>
          </a:p>
          <a:p>
            <a:r>
              <a:rPr lang="en-US" altLang="ko-KR" sz="1400" dirty="0"/>
              <a:t>return(readc2)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사람 객체의 위치를 각각 파악 이를 </a:t>
            </a:r>
            <a:r>
              <a:rPr lang="en-US" altLang="ko-KR" sz="1400" b="1" dirty="0" err="1">
                <a:latin typeface="+mj-ea"/>
                <a:ea typeface="+mj-ea"/>
              </a:rPr>
              <a:t>x,y</a:t>
            </a:r>
            <a:r>
              <a:rPr lang="ko-KR" altLang="en-US" sz="1400" b="1" dirty="0">
                <a:latin typeface="+mj-ea"/>
                <a:ea typeface="+mj-ea"/>
              </a:rPr>
              <a:t>축을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위치를 파악한다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ko-KR" altLang="en-US" sz="1400" b="1" dirty="0">
                <a:latin typeface="+mj-ea"/>
                <a:ea typeface="+mj-ea"/>
              </a:rPr>
              <a:t>이를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각각 사람들 사이의 거리를 파악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 이하라면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같은 줄을 서고 있다고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두객체사이를</a:t>
            </a:r>
            <a:r>
              <a:rPr lang="ko-KR" altLang="en-US" sz="1400" b="1" dirty="0">
                <a:latin typeface="+mj-ea"/>
                <a:ea typeface="+mj-ea"/>
              </a:rPr>
              <a:t> 선으로 잇고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대기줄인원에</a:t>
            </a:r>
            <a:r>
              <a:rPr lang="ko-KR" altLang="en-US" sz="1400" b="1" dirty="0">
                <a:latin typeface="+mj-ea"/>
                <a:ea typeface="+mj-ea"/>
              </a:rPr>
              <a:t> 포함시킨다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84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DC5DFD-0CFA-4ECD-AD42-8CDB2B465530}"/>
              </a:ext>
            </a:extLst>
          </p:cNvPr>
          <p:cNvSpPr/>
          <p:nvPr/>
        </p:nvSpPr>
        <p:spPr>
          <a:xfrm>
            <a:off x="107504" y="1163934"/>
            <a:ext cx="688043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 main(cap):</a:t>
            </a:r>
          </a:p>
          <a:p>
            <a:r>
              <a:rPr lang="en-US" altLang="ko-KR" sz="1400" dirty="0"/>
              <a:t>    import sys</a:t>
            </a:r>
          </a:p>
          <a:p>
            <a:r>
              <a:rPr lang="en-US" altLang="ko-KR" sz="1400" dirty="0"/>
              <a:t>    from glob import glob</a:t>
            </a:r>
          </a:p>
          <a:p>
            <a:r>
              <a:rPr lang="en-US" altLang="ko-KR" sz="1400" dirty="0"/>
              <a:t>    import </a:t>
            </a:r>
            <a:r>
              <a:rPr lang="en-US" altLang="ko-KR" sz="1400" dirty="0" err="1"/>
              <a:t>itertools</a:t>
            </a:r>
            <a:r>
              <a:rPr lang="en-US" altLang="ko-KR" sz="1400" dirty="0"/>
              <a:t> as it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hog = </a:t>
            </a:r>
            <a:r>
              <a:rPr lang="en-US" altLang="ko-KR" sz="1400" dirty="0" err="1"/>
              <a:t>cv.HOGDescriptor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hog.setSVMDetector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cv.HOGDescriptor_getDefaultPeopleDetector</a:t>
            </a:r>
            <a:r>
              <a:rPr lang="en-US" altLang="ko-KR" sz="1400" dirty="0"/>
              <a:t>() 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while </a:t>
            </a:r>
            <a:r>
              <a:rPr lang="en-US" altLang="ko-KR" sz="1400" dirty="0" err="1"/>
              <a:t>cap.isOpened</a:t>
            </a:r>
            <a:r>
              <a:rPr lang="en-US" altLang="ko-KR" sz="1400" dirty="0"/>
              <a:t>():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ret,img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cap.read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frame = </a:t>
            </a:r>
            <a:r>
              <a:rPr lang="en-US" altLang="ko-KR" sz="1400" dirty="0" err="1"/>
              <a:t>img</a:t>
            </a:r>
            <a:endParaRPr lang="en-US" altLang="ko-KR" sz="1400" dirty="0"/>
          </a:p>
          <a:p>
            <a:r>
              <a:rPr lang="en-US" altLang="ko-KR" sz="1400" dirty="0"/>
              <a:t>        rows, cols = </a:t>
            </a:r>
            <a:r>
              <a:rPr lang="en-US" altLang="ko-KR" sz="1400" dirty="0" err="1"/>
              <a:t>frame.shape</a:t>
            </a:r>
            <a:r>
              <a:rPr lang="en-US" altLang="ko-KR" sz="1400" dirty="0"/>
              <a:t>[:2]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 = cv.getRotationMatrix2D((cols/2, rows/2), -90 , 1)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cv.warpAffine</a:t>
            </a:r>
            <a:r>
              <a:rPr lang="en-US" altLang="ko-KR" sz="1400" dirty="0"/>
              <a:t>(frame,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, (cols, rows))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img1 = </a:t>
            </a:r>
            <a:r>
              <a:rPr lang="en-US" altLang="ko-KR" sz="1400" dirty="0" err="1"/>
              <a:t>img.copy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if </a:t>
            </a:r>
            <a:r>
              <a:rPr lang="en-US" altLang="ko-KR" sz="1400" dirty="0" err="1"/>
              <a:t>cap.get</a:t>
            </a:r>
            <a:r>
              <a:rPr lang="en-US" altLang="ko-KR" sz="1400" dirty="0"/>
              <a:t>(1)%30 == 0:</a:t>
            </a:r>
          </a:p>
          <a:p>
            <a:r>
              <a:rPr lang="en-US" altLang="ko-KR" sz="1400" b="1" dirty="0">
                <a:latin typeface="+mn-ea"/>
              </a:rPr>
              <a:t>        30</a:t>
            </a:r>
            <a:r>
              <a:rPr lang="ko-KR" altLang="en-US" sz="1400" b="1" dirty="0">
                <a:latin typeface="+mn-ea"/>
              </a:rPr>
              <a:t>프레임에 한번씩 사람인 객체를 검사한다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/>
              <a:t>            found, _w = </a:t>
            </a:r>
            <a:r>
              <a:rPr lang="en-US" altLang="ko-KR" sz="1400" dirty="0" err="1"/>
              <a:t>hog.detectMultiScale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winStride</a:t>
            </a:r>
            <a:r>
              <a:rPr lang="en-US" altLang="ko-KR" sz="1400" dirty="0"/>
              <a:t>=(8,8), padding=(32,32), scale=1.05)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found_filtered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        for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, r in enumerate(found):</a:t>
            </a:r>
          </a:p>
          <a:p>
            <a:r>
              <a:rPr lang="en-US" altLang="ko-KR" sz="1400" dirty="0"/>
              <a:t>                for qi, q in enumerate(found):</a:t>
            </a:r>
          </a:p>
          <a:p>
            <a:r>
              <a:rPr lang="en-US" altLang="ko-KR" sz="1400" dirty="0"/>
              <a:t>                    if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 != qi and inside(r, q):</a:t>
            </a:r>
          </a:p>
          <a:p>
            <a:r>
              <a:rPr lang="en-US" altLang="ko-KR" sz="1400" dirty="0"/>
              <a:t>                        break</a:t>
            </a:r>
          </a:p>
          <a:p>
            <a:r>
              <a:rPr lang="en-US" altLang="ko-KR" sz="1400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33422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2D7B80-040A-4F2D-984E-ADC5293E3278}"/>
              </a:ext>
            </a:extLst>
          </p:cNvPr>
          <p:cNvSpPr/>
          <p:nvPr/>
        </p:nvSpPr>
        <p:spPr>
          <a:xfrm>
            <a:off x="107504" y="1171174"/>
            <a:ext cx="865148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else: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found_filtered.append</a:t>
            </a:r>
            <a:r>
              <a:rPr lang="en-US" altLang="ko-KR" sz="1400" dirty="0">
                <a:solidFill>
                  <a:prstClr val="black"/>
                </a:solidFill>
              </a:rPr>
              <a:t>(r)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line =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found)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</a:t>
            </a:r>
            <a:r>
              <a:rPr lang="en-US" altLang="ko-KR" sz="1400" dirty="0">
                <a:solidFill>
                  <a:prstClr val="black"/>
                </a:solidFill>
              </a:rPr>
              <a:t>, 3)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if line == None: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line = []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print("</a:t>
            </a:r>
            <a:r>
              <a:rPr lang="ko-KR" altLang="en-US" sz="1400" dirty="0">
                <a:solidFill>
                  <a:prstClr val="black"/>
                </a:solidFill>
              </a:rPr>
              <a:t>줄을 서고있는 인원</a:t>
            </a:r>
            <a:r>
              <a:rPr lang="en-US" altLang="ko-KR" sz="1400" dirty="0">
                <a:solidFill>
                  <a:prstClr val="black"/>
                </a:solidFill>
              </a:rPr>
              <a:t>:",</a:t>
            </a:r>
            <a:r>
              <a:rPr lang="en-US" altLang="ko-KR" sz="1400" dirty="0" err="1">
                <a:solidFill>
                  <a:prstClr val="black"/>
                </a:solidFill>
              </a:rPr>
              <a:t>len</a:t>
            </a:r>
            <a:r>
              <a:rPr lang="en-US" altLang="ko-KR" sz="1400" dirty="0">
                <a:solidFill>
                  <a:prstClr val="black"/>
                </a:solidFill>
              </a:rPr>
              <a:t>(line))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datetime.datetime.now</a:t>
            </a:r>
            <a:r>
              <a:rPr lang="en-US" altLang="ko-KR" sz="1400" dirty="0">
                <a:solidFill>
                  <a:prstClr val="black"/>
                </a:solidFill>
              </a:rPr>
              <a:t>()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#</a:t>
            </a:r>
            <a:r>
              <a:rPr lang="ko-KR" altLang="en-US" sz="1400" dirty="0">
                <a:solidFill>
                  <a:prstClr val="black"/>
                </a:solidFill>
              </a:rPr>
              <a:t>현재 시간 출력</a:t>
            </a:r>
          </a:p>
          <a:p>
            <a:pPr lvl="0"/>
            <a:r>
              <a:rPr lang="ko-KR" altLang="en-US" sz="1400" dirty="0">
                <a:solidFill>
                  <a:prstClr val="black"/>
                </a:solidFill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    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cv.resize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,(900,500))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cv.imshow</a:t>
            </a:r>
            <a:r>
              <a:rPr lang="en-US" altLang="ko-KR" sz="1400" dirty="0">
                <a:solidFill>
                  <a:prstClr val="black"/>
                </a:solidFill>
              </a:rPr>
              <a:t>('frame',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현재 시간 파악하여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줄을 서고있는 인원과 동시에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이를 출력한다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cv.waitKey</a:t>
            </a:r>
            <a:r>
              <a:rPr lang="en-US" altLang="ko-KR" sz="1400" dirty="0">
                <a:solidFill>
                  <a:prstClr val="black"/>
                </a:solidFill>
              </a:rPr>
              <a:t>(30)&amp; 0xff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if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== 27: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		print('Done')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	 break</a:t>
            </a:r>
          </a:p>
          <a:p>
            <a:pPr lvl="0"/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앞서 코드에서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프레임에 한번씩 영상을 검사하여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버스정류장의 대기인원을 파악한다고 하였다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이는 보통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1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프레임으로 영상이 진행됨을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확인할때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꽤나 빈번한 검사임을 상기해본다면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실제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통해 검사하는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경우에는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초의 한번 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60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한번정도로 검사를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진행하여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라즈베리파이의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오버를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방지하려한다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75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256150" y="692697"/>
            <a:ext cx="3324447" cy="260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lang="ko-KR" altLang="en-US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14.png">
            <a:extLst>
              <a:ext uri="{FF2B5EF4-FFF2-40B4-BE49-F238E27FC236}">
                <a16:creationId xmlns:a16="http://schemas.microsoft.com/office/drawing/2014/main" id="{F6DA875D-6156-4C87-9B6B-FCF7FA2E63F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4" y="1233891"/>
            <a:ext cx="4135904" cy="5624101"/>
          </a:xfrm>
          <a:prstGeom prst="rect">
            <a:avLst/>
          </a:prstGeom>
          <a:noFill/>
        </p:spPr>
      </p:pic>
      <p:pic>
        <p:nvPicPr>
          <p:cNvPr id="11" name="image14.png">
            <a:extLst>
              <a:ext uri="{FF2B5EF4-FFF2-40B4-BE49-F238E27FC236}">
                <a16:creationId xmlns:a16="http://schemas.microsoft.com/office/drawing/2014/main" id="{93B3366B-3D6E-403E-AA48-F0801C7806E3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5"/>
          <a:stretch/>
        </p:blipFill>
        <p:spPr>
          <a:xfrm>
            <a:off x="4057025" y="691166"/>
            <a:ext cx="5074391" cy="6166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8303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EC6D74-2C06-47E1-AED4-80F9D634B14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B70BE0-1EBD-45A5-8DF2-C02CBD31DA5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15A3B05-9D5F-4FD7-836C-B5614B10274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제목 12">
            <a:extLst>
              <a:ext uri="{FF2B5EF4-FFF2-40B4-BE49-F238E27FC236}">
                <a16:creationId xmlns:a16="http://schemas.microsoft.com/office/drawing/2014/main" id="{747C4CCF-54A7-440B-9417-FE2C9020E9BC}"/>
              </a:ext>
            </a:extLst>
          </p:cNvPr>
          <p:cNvSpPr txBox="1">
            <a:spLocks/>
          </p:cNvSpPr>
          <p:nvPr/>
        </p:nvSpPr>
        <p:spPr>
          <a:xfrm>
            <a:off x="323528" y="701817"/>
            <a:ext cx="2952328" cy="271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 </a:t>
            </a:r>
            <a:r>
              <a:rPr lang="en-US" altLang="ko-KR" sz="1700" b="1" spc="-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B56B0575-0273-4AC5-B540-92D3DB6A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93EE317-200E-4B27-BFA6-A38E6C4E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바닥글 개체 틀 10">
            <a:extLst>
              <a:ext uri="{FF2B5EF4-FFF2-40B4-BE49-F238E27FC236}">
                <a16:creationId xmlns:a16="http://schemas.microsoft.com/office/drawing/2014/main" id="{86833BBE-6662-4272-B441-9E2EB3E0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한이음 ▶ 프로그램 설계서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35E6A4-0538-4AFE-9D8C-FA8E25640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69" y="2109178"/>
            <a:ext cx="4663275" cy="27323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4F7975-6080-4A4C-85D2-580BB27369E1}"/>
              </a:ext>
            </a:extLst>
          </p:cNvPr>
          <p:cNvSpPr txBox="1"/>
          <p:nvPr/>
        </p:nvSpPr>
        <p:spPr>
          <a:xfrm>
            <a:off x="775248" y="1293795"/>
            <a:ext cx="759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신청한 공공데이터 포털의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파일을</a:t>
            </a: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studio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사용하기위해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Parsing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하는 메인 코드</a:t>
            </a:r>
          </a:p>
        </p:txBody>
      </p:sp>
    </p:spTree>
    <p:extLst>
      <p:ext uri="{BB962C8B-B14F-4D97-AF65-F5344CB8AC3E}">
        <p14:creationId xmlns:p14="http://schemas.microsoft.com/office/powerpoint/2010/main" val="343049837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UI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78875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에서 하단 메뉴 세 개 중 하나를 선택하면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menu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의 이름의 경우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res/menu/menu_bottom.xml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 저장함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52082" y="2759933"/>
            <a:ext cx="3482178" cy="23938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MainActivity.java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94" y="2585322"/>
            <a:ext cx="2420727" cy="27430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13122" y="2525119"/>
            <a:ext cx="2578384" cy="2713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UI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8064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TheFACO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어플 소개 중 상세 설명에 첨부한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gif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파일을 실행시키기 위해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Glide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라이브러리를 사용함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lang="en-US" altLang="ko-KR" sz="1400" b="1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 이미지뷰를 추가한 뒤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사용할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gif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파일을 지정함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MainActivity.java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567" y="2294284"/>
            <a:ext cx="4127655" cy="40225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73712" y="3601824"/>
            <a:ext cx="3414712" cy="461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버스 번호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(8100, M4102)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클릭 시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subActivity, showActivity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가 각각 실행되도록 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(OpenAPI)(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4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35255"/>
            <a:ext cx="78875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주변정류소목록조회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’ api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를 사용하여 사용자의 위치 반경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200m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내에 있는 모든 정류장을 마커로 표시함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현재 사용자의 위치는 초록색 마커로 나타내고 반경 원을 표시함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정류소고유번호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(mobileNo),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정류소명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(stationName),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경도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(x),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위도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(y)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를 파싱함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0882" y="2284430"/>
            <a:ext cx="3103566" cy="39626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1220"/>
          <a:stretch>
            <a:fillRect/>
          </a:stretch>
        </p:blipFill>
        <p:spPr>
          <a:xfrm>
            <a:off x="323528" y="2610723"/>
            <a:ext cx="4840142" cy="3168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356" y="2049964"/>
            <a:ext cx="1735073" cy="3564200"/>
          </a:xfrm>
          <a:prstGeom prst="rect">
            <a:avLst/>
          </a:prstGeom>
          <a:ln w="12700" cap="sq">
            <a:solidFill>
              <a:srgbClr val="000000"/>
            </a:solidFill>
            <a:miter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94085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72000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78197" y="2049964"/>
            <a:ext cx="1735072" cy="3564198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5102" y="2034793"/>
            <a:ext cx="1735072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08319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91537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74755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504" y="1268762"/>
          <a:ext cx="4320480" cy="5015283"/>
        </p:xfrm>
        <a:graphic>
          <a:graphicData uri="http://schemas.openxmlformats.org/drawingml/2006/table">
            <a:tbl>
              <a:tblGrid>
                <a:gridCol w="432048"/>
                <a:gridCol w="1224136"/>
                <a:gridCol w="2664296"/>
              </a:tblGrid>
              <a:tr h="239919"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94739">
                <a:tc rowSpan="7"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영상 처리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Open CV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이용한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영상 처리를 하며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실시간으로 버스정류장의 대기인원을 파악함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9473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 인식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Haar cascade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이용하여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객체인식을 측정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9473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객체인식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HOG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알고리즘을 이용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 인식을 측정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68821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 파악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측정한 사람의 객체 사이의 거리를 이용하여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일정 이하의 거리로 유지되는 간격을 가진 줄을 생성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68821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 파악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2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측정되는 사람의 들어오는 위치와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지나가는 위치를 알아내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가상의 출입구를 형성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이를 지나면 카운트를 실시하여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대기줄의 인원파악을 진행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22933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버스도착정보항목조회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(open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8100</a:t>
                      </a:r>
                      <a:r>
                        <a:rPr lang="ko-KR" altLang="en-US" sz="1000" b="1"/>
                        <a:t>번 버스와 </a:t>
                      </a:r>
                      <a:r>
                        <a:rPr lang="en-US" altLang="ko-KR" sz="1000" b="1"/>
                        <a:t>M4102</a:t>
                      </a:r>
                      <a:r>
                        <a:rPr lang="ko-KR" altLang="en-US" sz="1000" b="1"/>
                        <a:t>번 버스의 빈좌석을 공공데이터 포털에서 받아 옴</a:t>
                      </a:r>
                      <a:r>
                        <a:rPr lang="en-US" altLang="ko-KR" sz="1000" b="1"/>
                        <a:t>.</a:t>
                      </a:r>
                      <a:endParaRPr lang="en-US" altLang="ko-KR" sz="1000" b="1"/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3991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버스위치정보조회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(open api)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8100</a:t>
                      </a:r>
                      <a:r>
                        <a:rPr lang="ko-KR" altLang="en-US" sz="1000" b="1"/>
                        <a:t>번 버스와 </a:t>
                      </a:r>
                      <a:r>
                        <a:rPr lang="en-US" altLang="ko-KR" sz="1000" b="1"/>
                        <a:t>M4102</a:t>
                      </a:r>
                      <a:r>
                        <a:rPr lang="ko-KR" altLang="en-US" sz="1000" b="1"/>
                        <a:t>번 버스의 현 위치정보를 공공데이터 포털에서 받아 옴</a:t>
                      </a:r>
                      <a:r>
                        <a:rPr lang="en-US" altLang="ko-KR" sz="1000" b="1"/>
                        <a:t>.</a:t>
                      </a:r>
                      <a:endParaRPr lang="en-US" altLang="ko-KR" sz="1000" b="1"/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583456" y="1268762"/>
          <a:ext cx="4320480" cy="4685887"/>
        </p:xfrm>
        <a:graphic>
          <a:graphicData uri="http://schemas.openxmlformats.org/drawingml/2006/table">
            <a:tbl>
              <a:tblGrid>
                <a:gridCol w="432048"/>
                <a:gridCol w="1224136"/>
                <a:gridCol w="2664296"/>
              </a:tblGrid>
              <a:tr h="239919"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94739">
                <a:tc rowSpan="7"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대중교통환승경로 조회</a:t>
                      </a:r>
                      <a:endParaRPr lang="ko-KR" altLang="en-US" sz="1000" b="1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출발지와 목적지를 기준으로 환승 경로를 공공데이터 포털에서 받아 옴</a:t>
                      </a:r>
                      <a:r>
                        <a:rPr lang="en-US" altLang="ko-KR" sz="1000" b="1"/>
                        <a:t>.</a:t>
                      </a:r>
                      <a:endParaRPr lang="ko-KR" altLang="en-US" sz="1000" b="1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94739"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/>
                        <a:t>주변정류소목록조회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위치좌표 반경</a:t>
                      </a:r>
                      <a:r>
                        <a:rPr lang="en-US" altLang="ko-KR" sz="1000" b="1"/>
                        <a:t>200m</a:t>
                      </a:r>
                      <a:r>
                        <a:rPr lang="ko-KR" altLang="en-US" sz="1000" b="1"/>
                        <a:t>내에 있는 정류소 목록을 공공데이터 포털에서 받아 옴</a:t>
                      </a:r>
                      <a:r>
                        <a:rPr lang="en-US" altLang="ko-KR" sz="1000" b="1"/>
                        <a:t>.</a:t>
                      </a:r>
                      <a:endParaRPr lang="ko-KR" altLang="en-US" sz="1000" b="1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94739"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0996" tIns="8571" rIns="30996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0996" tIns="8571" rIns="30996" bIns="8571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1000" b="1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68821"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 위치 표시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Google map SDK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사용하여 사용자의 현 위치 표시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68821"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대체 경로 안내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서버에 데이터 요청하여 이전 정류장들의 대기인원수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버스의 잔여 좌석수 등을 고려하여 추천 경로를 안내함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50567">
                <a:tc vMerge="1">
                  <a:txBody>
                    <a:bodyPr vert="horz" lIns="36000" tIns="8571" rIns="36000" bIns="8571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버스도착정보항목조회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버스의 빈좌석을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</a:tr>
              <a:tr h="750567">
                <a:tc vMerge="1">
                  <a:txBody>
                    <a:bodyPr vert="horz" lIns="36000" tIns="8571" rIns="36000" bIns="8571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버스위치정보조회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버스의 현 위치정보를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504" y="1268762"/>
          <a:ext cx="5325984" cy="4843199"/>
        </p:xfrm>
        <a:graphic>
          <a:graphicData uri="http://schemas.openxmlformats.org/drawingml/2006/table">
            <a:tbl>
              <a:tblGrid>
                <a:gridCol w="532030"/>
                <a:gridCol w="1507420"/>
                <a:gridCol w="3286532"/>
              </a:tblGrid>
              <a:tr h="326069"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09229">
                <a:tc rowSpan="7">
                  <a:txBody>
                    <a:bodyPr vert="horz" lIns="36000" tIns="8571" rIns="36000" bIns="8571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주변정류소목록조회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위치좌표 반경</a:t>
                      </a:r>
                      <a:r>
                        <a:rPr lang="en-US" altLang="ko-KR" sz="1000" b="1">
                          <a:latin typeface="맑은 고딕"/>
                        </a:rPr>
                        <a:t>200m</a:t>
                      </a:r>
                      <a:r>
                        <a:rPr lang="ko-KR" altLang="en-US" sz="1000" b="1">
                          <a:latin typeface="맑은 고딕"/>
                        </a:rPr>
                        <a:t>내에 있는 정류소 목록을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</a:tr>
              <a:tr h="60922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대중교통환승경로 조회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출발지와 목적지를 기준으로 환승경로를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</a:tr>
              <a:tr h="67560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버스도착정보조회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버스에 대한 전체 정류소 도착예정정보를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</a:tr>
              <a:tr h="82359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DynamoDB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보관한다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</a:tr>
              <a:tr h="82359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ApiGateway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앱쪽에서 받기위해 </a:t>
                      </a:r>
                      <a:r>
                        <a:rPr lang="en-US" altLang="ko-KR" sz="1000" b="1">
                          <a:latin typeface="맑은 고딕"/>
                        </a:rPr>
                        <a:t>rest api </a:t>
                      </a:r>
                      <a:r>
                        <a:rPr lang="ko-KR" altLang="en-US" sz="1000" b="1">
                          <a:latin typeface="맑은 고딕"/>
                        </a:rPr>
                        <a:t>의 </a:t>
                      </a:r>
                      <a:r>
                        <a:rPr lang="en-US" altLang="ko-KR" sz="1000" b="1">
                          <a:latin typeface="맑은 고딕"/>
                        </a:rPr>
                        <a:t>get</a:t>
                      </a:r>
                      <a:r>
                        <a:rPr lang="ko-KR" altLang="en-US" sz="1000" b="1">
                          <a:latin typeface="맑은 고딕"/>
                        </a:rPr>
                        <a:t>방식 를 이용한 통신을한다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</a:tr>
              <a:tr h="487936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Lambda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ApiGateway</a:t>
                      </a:r>
                      <a:r>
                        <a:rPr lang="ko-KR" altLang="en-US" sz="1000" b="1">
                          <a:latin typeface="맑은 고딕"/>
                        </a:rPr>
                        <a:t>으로 통신하기위한 통신함수를 구축한다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</a:tr>
              <a:tr h="487936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AWS IoT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</a:t>
                      </a:r>
                      <a:r>
                        <a:rPr lang="en-US" altLang="ko-KR" sz="1000" b="1">
                          <a:latin typeface="맑은 고딕"/>
                        </a:rPr>
                        <a:t>DynamoDB</a:t>
                      </a:r>
                      <a:r>
                        <a:rPr lang="ko-KR" altLang="en-US" sz="1000" b="1">
                          <a:latin typeface="맑은 고딕"/>
                        </a:rPr>
                        <a:t>에 실시간 저장한다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2415</ep:Words>
  <ep:PresentationFormat>화면 슬라이드 쇼(4:3)</ep:PresentationFormat>
  <ep:Paragraphs>265</ep:Paragraphs>
  <ep:Slides>40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2020-07-20T13:24:56.000</dcterms:created>
  <dc:creator>김 우진</dc:creator>
  <cp:lastModifiedBy>Woojin</cp:lastModifiedBy>
  <dcterms:modified xsi:type="dcterms:W3CDTF">2020-09-09T08:18:58.555</dcterms:modified>
  <cp:revision>66</cp:revision>
  <dc:title>우진 파트</dc:title>
  <cp:version/>
</cp:coreProperties>
</file>